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67" r:id="rId3"/>
    <p:sldId id="257" r:id="rId4"/>
    <p:sldId id="279" r:id="rId5"/>
    <p:sldId id="270" r:id="rId6"/>
    <p:sldId id="280" r:id="rId7"/>
    <p:sldId id="258" r:id="rId8"/>
    <p:sldId id="281" r:id="rId9"/>
    <p:sldId id="261" r:id="rId10"/>
    <p:sldId id="282" r:id="rId11"/>
    <p:sldId id="262" r:id="rId12"/>
    <p:sldId id="283" r:id="rId13"/>
    <p:sldId id="260" r:id="rId14"/>
    <p:sldId id="284" r:id="rId15"/>
    <p:sldId id="259" r:id="rId16"/>
    <p:sldId id="263" r:id="rId17"/>
    <p:sldId id="264" r:id="rId18"/>
    <p:sldId id="265" r:id="rId19"/>
    <p:sldId id="266" r:id="rId20"/>
    <p:sldId id="269" r:id="rId21"/>
    <p:sldId id="276" r:id="rId22"/>
    <p:sldId id="277" r:id="rId23"/>
    <p:sldId id="274" r:id="rId24"/>
    <p:sldId id="268" r:id="rId25"/>
  </p:sldIdLst>
  <p:sldSz cx="12192000" cy="6858000"/>
  <p:notesSz cx="6888163" cy="100187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ves Ronsse" initials="YR" lastIdx="2" clrIdx="0">
    <p:extLst>
      <p:ext uri="{19B8F6BF-5375-455C-9EA6-DF929625EA0E}">
        <p15:presenceInfo xmlns:p15="http://schemas.microsoft.com/office/powerpoint/2012/main" userId="394042cb877d357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F79F"/>
    <a:srgbClr val="CAF8AA"/>
    <a:srgbClr val="ADF47C"/>
    <a:srgbClr val="BAC892"/>
    <a:srgbClr val="BAF692"/>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4" d="100"/>
          <a:sy n="64" d="100"/>
        </p:scale>
        <p:origin x="748" y="32"/>
      </p:cViewPr>
      <p:guideLst/>
    </p:cSldViewPr>
  </p:slideViewPr>
  <p:notesTextViewPr>
    <p:cViewPr>
      <p:scale>
        <a:sx n="1" d="1"/>
        <a:sy n="1" d="1"/>
      </p:scale>
      <p:origin x="0" y="0"/>
    </p:cViewPr>
  </p:notesTextViewPr>
  <p:notesViewPr>
    <p:cSldViewPr snapToGrid="0">
      <p:cViewPr>
        <p:scale>
          <a:sx n="100" d="100"/>
          <a:sy n="100" d="100"/>
        </p:scale>
        <p:origin x="1620" y="-16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1BD4826-A000-3C2B-9CA9-DA635F579FF6}"/>
              </a:ext>
            </a:extLst>
          </p:cNvPr>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432B6E9C-371E-FB80-F274-9B5720FA25CF}"/>
              </a:ext>
            </a:extLst>
          </p:cNvPr>
          <p:cNvSpPr>
            <a:spLocks noGrp="1"/>
          </p:cNvSpPr>
          <p:nvPr>
            <p:ph type="dt" sz="quarter" idx="1"/>
          </p:nvPr>
        </p:nvSpPr>
        <p:spPr>
          <a:xfrm>
            <a:off x="3902075" y="0"/>
            <a:ext cx="2984500" cy="501650"/>
          </a:xfrm>
          <a:prstGeom prst="rect">
            <a:avLst/>
          </a:prstGeom>
        </p:spPr>
        <p:txBody>
          <a:bodyPr vert="horz" lIns="91440" tIns="45720" rIns="91440" bIns="45720" rtlCol="0"/>
          <a:lstStyle>
            <a:lvl1pPr algn="r">
              <a:defRPr sz="1200"/>
            </a:lvl1pPr>
          </a:lstStyle>
          <a:p>
            <a:fld id="{70512235-BBFB-4275-955D-8CBCF036E28E}" type="datetimeFigureOut">
              <a:rPr lang="fr-FR" smtClean="0"/>
              <a:t>14/04/2026</a:t>
            </a:fld>
            <a:endParaRPr lang="fr-FR"/>
          </a:p>
        </p:txBody>
      </p:sp>
      <p:sp>
        <p:nvSpPr>
          <p:cNvPr id="4" name="Espace réservé du pied de page 3">
            <a:extLst>
              <a:ext uri="{FF2B5EF4-FFF2-40B4-BE49-F238E27FC236}">
                <a16:creationId xmlns:a16="http://schemas.microsoft.com/office/drawing/2014/main" id="{F51C8CDD-7831-81BF-76FE-528165C91B43}"/>
              </a:ext>
            </a:extLst>
          </p:cNvPr>
          <p:cNvSpPr>
            <a:spLocks noGrp="1"/>
          </p:cNvSpPr>
          <p:nvPr>
            <p:ph type="ftr" sz="quarter" idx="2"/>
          </p:nvPr>
        </p:nvSpPr>
        <p:spPr>
          <a:xfrm>
            <a:off x="0" y="9517063"/>
            <a:ext cx="2984500" cy="50165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4D17D5FA-E3CC-F309-2E8A-85DB681767C2}"/>
              </a:ext>
            </a:extLst>
          </p:cNvPr>
          <p:cNvSpPr>
            <a:spLocks noGrp="1"/>
          </p:cNvSpPr>
          <p:nvPr>
            <p:ph type="sldNum" sz="quarter" idx="3"/>
          </p:nvPr>
        </p:nvSpPr>
        <p:spPr>
          <a:xfrm>
            <a:off x="3902075" y="9517063"/>
            <a:ext cx="2984500" cy="501650"/>
          </a:xfrm>
          <a:prstGeom prst="rect">
            <a:avLst/>
          </a:prstGeom>
        </p:spPr>
        <p:txBody>
          <a:bodyPr vert="horz" lIns="91440" tIns="45720" rIns="91440" bIns="45720" rtlCol="0" anchor="b"/>
          <a:lstStyle>
            <a:lvl1pPr algn="r">
              <a:defRPr sz="1200"/>
            </a:lvl1pPr>
          </a:lstStyle>
          <a:p>
            <a:fld id="{7C9C455F-1F99-4C94-B2F2-237CA458560F}" type="slidenum">
              <a:rPr lang="fr-FR" smtClean="0"/>
              <a:t>‹N°›</a:t>
            </a:fld>
            <a:endParaRPr lang="fr-FR"/>
          </a:p>
        </p:txBody>
      </p:sp>
    </p:spTree>
    <p:extLst>
      <p:ext uri="{BB962C8B-B14F-4D97-AF65-F5344CB8AC3E}">
        <p14:creationId xmlns:p14="http://schemas.microsoft.com/office/powerpoint/2010/main" val="3600808674"/>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6T11:06:13.887"/>
    </inkml:context>
    <inkml:brush xml:id="br0">
      <inkml:brushProperty name="width" value="0.035" units="cm"/>
      <inkml:brushProperty name="height" value="0.035" units="cm"/>
      <inkml:brushProperty name="color" value="#FFFFFF"/>
    </inkml:brush>
  </inkml:definitions>
  <inkml:trace contextRef="#ctx0" brushRef="#br0">0 0 24575,'2'1'0,"0"-1"0,0 0 0,0 1 0,-1-1 0,1 1 0,0-1 0,0 1 0,-1 0 0,1 0 0,0 0 0,-1 0 0,1 0 0,-1 0 0,1 0 0,-1 1 0,0-1 0,1 0 0,-1 1 0,0-1 0,0 1 0,1 2 0,19 40 0,-14-28 0,13 21 0,-15-28 0,0-1 0,0 1 0,-1 0 0,0 1 0,3 11 0,2 8 0,0 1 0,20 38 0,-17-42 0,-1 1 0,-1 0 0,6 31 0,-2-4 0,29 76 0,-28-88 0,-1-8 0,31 54 0,-27-55 0,54 81 0,-64-105 0,0-1 0,1-1 0,0 0 0,1 0 0,-1 0 0,1-1 0,1-1 0,-1 0 0,12 4 0,-4-1 0,-5-2 0,1-1 0,0-1 0,0-1 0,0 0 0,0 0 0,28 0 0,-6-3 0,56-5 0,-34-9 130,-19 4-1625,-18 6-5331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0T11:28:38.015"/>
    </inkml:context>
    <inkml:brush xml:id="br0">
      <inkml:brushProperty name="width" value="0.035" units="cm"/>
      <inkml:brushProperty name="height" value="0.035" units="cm"/>
      <inkml:brushProperty name="color" value="#FFFFFF"/>
    </inkml:brush>
  </inkml:definitions>
  <inkml:trace contextRef="#ctx0" brushRef="#br0">1 6 24575,'0'-5'0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0T11:29:11.674"/>
    </inkml:context>
    <inkml:brush xml:id="br0">
      <inkml:brushProperty name="width" value="0.035" units="cm"/>
      <inkml:brushProperty name="height" value="0.035" units="cm"/>
      <inkml:brushProperty name="color" value="#FFFFFF"/>
    </inkml:brush>
  </inkml:definitions>
  <inkml:trace contextRef="#ctx0" brushRef="#br0">1 12 24575,'4'0'0,"7"0"0,6 0 0,0-5 0,-3-1-8191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0T11:29:12.277"/>
    </inkml:context>
    <inkml:brush xml:id="br0">
      <inkml:brushProperty name="width" value="0.035" units="cm"/>
      <inkml:brushProperty name="height" value="0.035" units="cm"/>
      <inkml:brushProperty name="color" value="#FFFFFF"/>
    </inkml:brush>
  </inkml:definitions>
  <inkml:trace contextRef="#ctx0" brushRef="#br0">0 0 24575,'5'0'0,"6"0"0,1 0-8191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0T11:29:12.785"/>
    </inkml:context>
    <inkml:brush xml:id="br0">
      <inkml:brushProperty name="width" value="0.035" units="cm"/>
      <inkml:brushProperty name="height" value="0.035" units="cm"/>
      <inkml:brushProperty name="color" value="#FFFFFF"/>
    </inkml:brush>
  </inkml:definitions>
  <inkml:trace contextRef="#ctx0" brushRef="#br0">1 12 24575,'0'-5'0,"4"-2"0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0T11:29:13.502"/>
    </inkml:context>
    <inkml:brush xml:id="br0">
      <inkml:brushProperty name="width" value="0.035" units="cm"/>
      <inkml:brushProperty name="height" value="0.035" units="cm"/>
      <inkml:brushProperty name="color" value="#FFFFFF"/>
    </inkml:brush>
  </inkml:definitions>
  <inkml:trace contextRef="#ctx0" brushRef="#br0">1 0 24575,'0'0'-8191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0T11:29:14.090"/>
    </inkml:context>
    <inkml:brush xml:id="br0">
      <inkml:brushProperty name="width" value="0.035" units="cm"/>
      <inkml:brushProperty name="height" value="0.035" units="cm"/>
      <inkml:brushProperty name="color" value="#FFFFFF"/>
    </inkml:brush>
  </inkml:definitions>
  <inkml:trace contextRef="#ctx0" brushRef="#br0">1 1 24575,'0'0'-8191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0T11:29:15.469"/>
    </inkml:context>
    <inkml:brush xml:id="br0">
      <inkml:brushProperty name="width" value="0.035" units="cm"/>
      <inkml:brushProperty name="height" value="0.035" units="cm"/>
      <inkml:brushProperty name="color" value="#FFFFFF"/>
    </inkml:brush>
  </inkml:definitions>
  <inkml:trace contextRef="#ctx0" brushRef="#br0">1 0 24575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0T11:29:15.882"/>
    </inkml:context>
    <inkml:brush xml:id="br0">
      <inkml:brushProperty name="width" value="0.035" units="cm"/>
      <inkml:brushProperty name="height" value="0.035" units="cm"/>
      <inkml:brushProperty name="color" value="#FFFFFF"/>
    </inkml:brush>
  </inkml:definitions>
  <inkml:trace contextRef="#ctx0" brushRef="#br0">1 0 24575,'0'0'-8191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0T11:29:16.487"/>
    </inkml:context>
    <inkml:brush xml:id="br0">
      <inkml:brushProperty name="width" value="0.035" units="cm"/>
      <inkml:brushProperty name="height" value="0.035" units="cm"/>
      <inkml:brushProperty name="color" value="#FFFFFF"/>
    </inkml:brush>
  </inkml:definitions>
  <inkml:trace contextRef="#ctx0" brushRef="#br0">0 0 24575,'5'0'0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0T11:29:17.807"/>
    </inkml:context>
    <inkml:brush xml:id="br0">
      <inkml:brushProperty name="width" value="0.035" units="cm"/>
      <inkml:brushProperty name="height" value="0.035" units="cm"/>
      <inkml:brushProperty name="color" value="#FFFFFF"/>
    </inkml:brush>
  </inkml:definitions>
  <inkml:trace contextRef="#ctx0" brushRef="#br0">1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6T11:06:18.306"/>
    </inkml:context>
    <inkml:brush xml:id="br0">
      <inkml:brushProperty name="width" value="0.035" units="cm"/>
      <inkml:brushProperty name="height" value="0.035" units="cm"/>
      <inkml:brushProperty name="color" value="#FFFFFF"/>
    </inkml:brush>
  </inkml:definitions>
  <inkml:trace contextRef="#ctx0" brushRef="#br0">0 0 24575,'0'0'-8191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0T11:29:19.060"/>
    </inkml:context>
    <inkml:brush xml:id="br0">
      <inkml:brushProperty name="width" value="0.035" units="cm"/>
      <inkml:brushProperty name="height" value="0.035" units="cm"/>
      <inkml:brushProperty name="color" value="#FFFFFF"/>
    </inkml:brush>
  </inkml:definitions>
  <inkml:trace contextRef="#ctx0" brushRef="#br0">1 1 24575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0T11:29:22.606"/>
    </inkml:context>
    <inkml:brush xml:id="br0">
      <inkml:brushProperty name="width" value="0.035" units="cm"/>
      <inkml:brushProperty name="height" value="0.035" units="cm"/>
      <inkml:brushProperty name="color" value="#FFFFFF"/>
    </inkml:brush>
  </inkml:definitions>
  <inkml:trace contextRef="#ctx0" brushRef="#br0">0 1 24575,'0'0'-8191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0T11:29:24.937"/>
    </inkml:context>
    <inkml:brush xml:id="br0">
      <inkml:brushProperty name="width" value="0.035" units="cm"/>
      <inkml:brushProperty name="height" value="0.035" units="cm"/>
      <inkml:brushProperty name="color" value="#FFFFFF"/>
    </inkml:brush>
  </inkml:definitions>
  <inkml:trace contextRef="#ctx0" brushRef="#br0">1 0 24575,'5'0'0,"6"0"0,1 0-8191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0T11:29:25.128"/>
    </inkml:context>
    <inkml:brush xml:id="br0">
      <inkml:brushProperty name="width" value="0.035" units="cm"/>
      <inkml:brushProperty name="height" value="0.035" units="cm"/>
      <inkml:brushProperty name="color" value="#FFFFFF"/>
    </inkml:brush>
  </inkml:definitions>
  <inkml:trace contextRef="#ctx0" brushRef="#br0">0 29 24575,'0'-5'0,"0"-6"0,0-1-8191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0T11:29:25.652"/>
    </inkml:context>
    <inkml:brush xml:id="br0">
      <inkml:brushProperty name="width" value="0.035" units="cm"/>
      <inkml:brushProperty name="height" value="0.035" units="cm"/>
      <inkml:brushProperty name="color" value="#FFFFFF"/>
    </inkml:brush>
  </inkml:definitions>
  <inkml:trace contextRef="#ctx0" brushRef="#br0">0 5 24575,'0'-4'0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0T11:29:25.842"/>
    </inkml:context>
    <inkml:brush xml:id="br0">
      <inkml:brushProperty name="width" value="0.035" units="cm"/>
      <inkml:brushProperty name="height" value="0.035" units="cm"/>
      <inkml:brushProperty name="color" value="#FFFFFF"/>
    </inkml:brush>
  </inkml:definitions>
  <inkml:trace contextRef="#ctx0" brushRef="#br0">0 1 24575,'0'0'-8191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0T11:29:26.556"/>
    </inkml:context>
    <inkml:brush xml:id="br0">
      <inkml:brushProperty name="width" value="0.035" units="cm"/>
      <inkml:brushProperty name="height" value="0.035" units="cm"/>
      <inkml:brushProperty name="color" value="#FFFFFF"/>
    </inkml:brush>
  </inkml:definitions>
  <inkml:trace contextRef="#ctx0" brushRef="#br0">0 0 24575,'0'0'-8191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0T11:29:26.984"/>
    </inkml:context>
    <inkml:brush xml:id="br0">
      <inkml:brushProperty name="width" value="0.035" units="cm"/>
      <inkml:brushProperty name="height" value="0.035" units="cm"/>
      <inkml:brushProperty name="color" value="#FFFFFF"/>
    </inkml:brush>
  </inkml:definitions>
  <inkml:trace contextRef="#ctx0" brushRef="#br0">0 0 24575,'0'0'-8191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0T11:29:28.319"/>
    </inkml:context>
    <inkml:brush xml:id="br0">
      <inkml:brushProperty name="width" value="0.035" units="cm"/>
      <inkml:brushProperty name="height" value="0.035" units="cm"/>
      <inkml:brushProperty name="color" value="#FFFFFF"/>
    </inkml:brush>
  </inkml:definitions>
  <inkml:trace contextRef="#ctx0" brushRef="#br0">1 0 24575,'0'0'-8191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0T11:29:54.249"/>
    </inkml:context>
    <inkml:brush xml:id="br0">
      <inkml:brushProperty name="width" value="0.035" units="cm"/>
      <inkml:brushProperty name="height" value="0.035" units="cm"/>
      <inkml:brushProperty name="color" value="#FFFFFF"/>
    </inkml:brush>
  </inkml:definitions>
  <inkml:trace contextRef="#ctx0" brushRef="#br0">0 5 24575,'0'-4'0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6T11:06:18.877"/>
    </inkml:context>
    <inkml:brush xml:id="br0">
      <inkml:brushProperty name="width" value="0.035" units="cm"/>
      <inkml:brushProperty name="height" value="0.035" units="cm"/>
      <inkml:brushProperty name="color" value="#FFFFFF"/>
    </inkml:brush>
  </inkml:definitions>
  <inkml:trace contextRef="#ctx0" brushRef="#br0">0 115 24575,'0'-5'0,"0"-7"0,5-2 0,2-3 0,-1-3 0,-1-5 0,-1 4-8191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0T11:30:18.365"/>
    </inkml:context>
    <inkml:brush xml:id="br0">
      <inkml:brushProperty name="width" value="0.035" units="cm"/>
      <inkml:brushProperty name="height" value="0.035" units="cm"/>
      <inkml:brushProperty name="color" value="#FFFFFF"/>
    </inkml:brush>
  </inkml:definitions>
  <inkml:trace contextRef="#ctx0" brushRef="#br0">0 1 24575,'5'0'0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0T11:30:18.873"/>
    </inkml:context>
    <inkml:brush xml:id="br0">
      <inkml:brushProperty name="width" value="0.035" units="cm"/>
      <inkml:brushProperty name="height" value="0.035" units="cm"/>
      <inkml:brushProperty name="color" value="#FFFFFF"/>
    </inkml:brush>
  </inkml:definitions>
  <inkml:trace contextRef="#ctx0" brushRef="#br0">0 1 24575,'5'0'0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6T11:06:56.247"/>
    </inkml:context>
    <inkml:brush xml:id="br0">
      <inkml:brushProperty name="width" value="0.035" units="cm"/>
      <inkml:brushProperty name="height" value="0.035" units="cm"/>
      <inkml:brushProperty name="color" value="#FFFFFF"/>
    </inkml:brush>
  </inkml:definitions>
  <inkml:trace contextRef="#ctx0" brushRef="#br0">1 1 24575,'5'0'0,"1"0"-8191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0T11:27:49.678"/>
    </inkml:context>
    <inkml:brush xml:id="br0">
      <inkml:brushProperty name="width" value="0.035" units="cm"/>
      <inkml:brushProperty name="height" value="0.035" units="cm"/>
      <inkml:brushProperty name="color" value="#FFFFFF"/>
    </inkml:brush>
  </inkml:definitions>
  <inkml:trace contextRef="#ctx0" brushRef="#br0">1 0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0T11:28:15.529"/>
    </inkml:context>
    <inkml:brush xml:id="br0">
      <inkml:brushProperty name="width" value="0.035" units="cm"/>
      <inkml:brushProperty name="height" value="0.035" units="cm"/>
      <inkml:brushProperty name="color" value="#FFFFFF"/>
    </inkml:brush>
  </inkml:definitions>
  <inkml:trace contextRef="#ctx0" brushRef="#br0">1 0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0T11:28:23.852"/>
    </inkml:context>
    <inkml:brush xml:id="br0">
      <inkml:brushProperty name="width" value="0.035" units="cm"/>
      <inkml:brushProperty name="height" value="0.035" units="cm"/>
      <inkml:brushProperty name="color" value="#FFFFFF"/>
    </inkml:brush>
  </inkml:definitions>
  <inkml:trace contextRef="#ctx0" brushRef="#br0">1 0 24575,'5'0'0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0T11:28:36.842"/>
    </inkml:context>
    <inkml:brush xml:id="br0">
      <inkml:brushProperty name="width" value="0.035" units="cm"/>
      <inkml:brushProperty name="height" value="0.035" units="cm"/>
      <inkml:brushProperty name="color" value="#FFFFFF"/>
    </inkml:brush>
  </inkml:definitions>
  <inkml:trace contextRef="#ctx0" brushRef="#br0">1 0 24575,'0'0'-8191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0T11:28:37.554"/>
    </inkml:context>
    <inkml:brush xml:id="br0">
      <inkml:brushProperty name="width" value="0.035" units="cm"/>
      <inkml:brushProperty name="height" value="0.035" units="cm"/>
      <inkml:brushProperty name="color" value="#FFFFFF"/>
    </inkml:brush>
  </inkml:definitions>
  <inkml:trace contextRef="#ctx0" brushRef="#br0">0 1 24575,'0'5'0,"5"1"0,1 5 0,0 5 0,-1 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E2BDBAD1-707A-4A02-8BC5-C0690F49FB40}" type="datetimeFigureOut">
              <a:rPr lang="fr-FR" smtClean="0"/>
              <a:t>14/04/2026</a:t>
            </a:fld>
            <a:endParaRPr lang="fr-FR"/>
          </a:p>
        </p:txBody>
      </p:sp>
      <p:sp>
        <p:nvSpPr>
          <p:cNvPr id="4" name="Espace réservé de l'image des diapositives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8975" y="4821238"/>
            <a:ext cx="5510213" cy="3944937"/>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517063"/>
            <a:ext cx="2984500" cy="50165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902075" y="9517063"/>
            <a:ext cx="2984500" cy="501650"/>
          </a:xfrm>
          <a:prstGeom prst="rect">
            <a:avLst/>
          </a:prstGeom>
        </p:spPr>
        <p:txBody>
          <a:bodyPr vert="horz" lIns="91440" tIns="45720" rIns="91440" bIns="45720" rtlCol="0" anchor="b"/>
          <a:lstStyle>
            <a:lvl1pPr algn="r">
              <a:defRPr sz="1200"/>
            </a:lvl1pPr>
          </a:lstStyle>
          <a:p>
            <a:fld id="{9B2D4061-247E-4839-9B36-EEB576F19CFE}" type="slidenum">
              <a:rPr lang="fr-FR" smtClean="0"/>
              <a:t>‹N°›</a:t>
            </a:fld>
            <a:endParaRPr lang="fr-FR"/>
          </a:p>
        </p:txBody>
      </p:sp>
    </p:spTree>
    <p:extLst>
      <p:ext uri="{BB962C8B-B14F-4D97-AF65-F5344CB8AC3E}">
        <p14:creationId xmlns:p14="http://schemas.microsoft.com/office/powerpoint/2010/main" val="370784346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fld id="{9B2D4061-247E-4839-9B36-EEB576F19CFE}" type="slidenum">
              <a:rPr lang="fr-FR" smtClean="0"/>
              <a:t>1</a:t>
            </a:fld>
            <a:endParaRPr lang="fr-FR"/>
          </a:p>
        </p:txBody>
      </p:sp>
    </p:spTree>
    <p:extLst>
      <p:ext uri="{BB962C8B-B14F-4D97-AF65-F5344CB8AC3E}">
        <p14:creationId xmlns:p14="http://schemas.microsoft.com/office/powerpoint/2010/main" val="2347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fld id="{9B2D4061-247E-4839-9B36-EEB576F19CFE}" type="slidenum">
              <a:rPr lang="fr-FR" smtClean="0"/>
              <a:t>16</a:t>
            </a:fld>
            <a:endParaRPr lang="fr-FR"/>
          </a:p>
        </p:txBody>
      </p:sp>
    </p:spTree>
    <p:extLst>
      <p:ext uri="{BB962C8B-B14F-4D97-AF65-F5344CB8AC3E}">
        <p14:creationId xmlns:p14="http://schemas.microsoft.com/office/powerpoint/2010/main" val="2471935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fld id="{9B2D4061-247E-4839-9B36-EEB576F19CFE}" type="slidenum">
              <a:rPr lang="fr-FR" smtClean="0"/>
              <a:t>17</a:t>
            </a:fld>
            <a:endParaRPr lang="fr-FR"/>
          </a:p>
        </p:txBody>
      </p:sp>
    </p:spTree>
    <p:extLst>
      <p:ext uri="{BB962C8B-B14F-4D97-AF65-F5344CB8AC3E}">
        <p14:creationId xmlns:p14="http://schemas.microsoft.com/office/powerpoint/2010/main" val="2981108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fld id="{9B2D4061-247E-4839-9B36-EEB576F19CFE}" type="slidenum">
              <a:rPr lang="fr-FR" smtClean="0"/>
              <a:t>18</a:t>
            </a:fld>
            <a:endParaRPr lang="fr-FR"/>
          </a:p>
        </p:txBody>
      </p:sp>
    </p:spTree>
    <p:extLst>
      <p:ext uri="{BB962C8B-B14F-4D97-AF65-F5344CB8AC3E}">
        <p14:creationId xmlns:p14="http://schemas.microsoft.com/office/powerpoint/2010/main" val="2665600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fld id="{9B2D4061-247E-4839-9B36-EEB576F19CFE}" type="slidenum">
              <a:rPr lang="fr-FR" smtClean="0"/>
              <a:t>19</a:t>
            </a:fld>
            <a:endParaRPr lang="fr-FR"/>
          </a:p>
        </p:txBody>
      </p:sp>
    </p:spTree>
    <p:extLst>
      <p:ext uri="{BB962C8B-B14F-4D97-AF65-F5344CB8AC3E}">
        <p14:creationId xmlns:p14="http://schemas.microsoft.com/office/powerpoint/2010/main" val="3940605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fld id="{9B2D4061-247E-4839-9B36-EEB576F19CFE}" type="slidenum">
              <a:rPr lang="fr-FR" smtClean="0"/>
              <a:t>20</a:t>
            </a:fld>
            <a:endParaRPr lang="fr-FR"/>
          </a:p>
        </p:txBody>
      </p:sp>
    </p:spTree>
    <p:extLst>
      <p:ext uri="{BB962C8B-B14F-4D97-AF65-F5344CB8AC3E}">
        <p14:creationId xmlns:p14="http://schemas.microsoft.com/office/powerpoint/2010/main" val="898647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fld id="{9B2D4061-247E-4839-9B36-EEB576F19CFE}" type="slidenum">
              <a:rPr lang="fr-FR" smtClean="0"/>
              <a:t>21</a:t>
            </a:fld>
            <a:endParaRPr lang="fr-FR"/>
          </a:p>
        </p:txBody>
      </p:sp>
    </p:spTree>
    <p:extLst>
      <p:ext uri="{BB962C8B-B14F-4D97-AF65-F5344CB8AC3E}">
        <p14:creationId xmlns:p14="http://schemas.microsoft.com/office/powerpoint/2010/main" val="729210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fld id="{9B2D4061-247E-4839-9B36-EEB576F19CFE}" type="slidenum">
              <a:rPr lang="fr-FR" smtClean="0"/>
              <a:t>22</a:t>
            </a:fld>
            <a:endParaRPr lang="fr-FR"/>
          </a:p>
        </p:txBody>
      </p:sp>
    </p:spTree>
    <p:extLst>
      <p:ext uri="{BB962C8B-B14F-4D97-AF65-F5344CB8AC3E}">
        <p14:creationId xmlns:p14="http://schemas.microsoft.com/office/powerpoint/2010/main" val="1117132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fld id="{9B2D4061-247E-4839-9B36-EEB576F19CFE}" type="slidenum">
              <a:rPr lang="fr-FR" smtClean="0"/>
              <a:t>23</a:t>
            </a:fld>
            <a:endParaRPr lang="fr-FR"/>
          </a:p>
        </p:txBody>
      </p:sp>
    </p:spTree>
    <p:extLst>
      <p:ext uri="{BB962C8B-B14F-4D97-AF65-F5344CB8AC3E}">
        <p14:creationId xmlns:p14="http://schemas.microsoft.com/office/powerpoint/2010/main" val="2343594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B859DB94-A7F1-7323-4C9A-3E248F461B7A}"/>
              </a:ext>
            </a:extLst>
          </p:cNvPr>
          <p:cNvSpPr>
            <a:spLocks noGrp="1"/>
          </p:cNvSpPr>
          <p:nvPr>
            <p:ph type="sldNum" sz="quarter" idx="5"/>
          </p:nvPr>
        </p:nvSpPr>
        <p:spPr/>
        <p:txBody>
          <a:bodyPr/>
          <a:lstStyle/>
          <a:p>
            <a:fld id="{9B2D4061-247E-4839-9B36-EEB576F19CFE}" type="slidenum">
              <a:rPr lang="fr-FR" smtClean="0"/>
              <a:t>24</a:t>
            </a:fld>
            <a:endParaRPr lang="fr-FR"/>
          </a:p>
        </p:txBody>
      </p:sp>
    </p:spTree>
    <p:extLst>
      <p:ext uri="{BB962C8B-B14F-4D97-AF65-F5344CB8AC3E}">
        <p14:creationId xmlns:p14="http://schemas.microsoft.com/office/powerpoint/2010/main" val="1069291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fld id="{9B2D4061-247E-4839-9B36-EEB576F19CFE}" type="slidenum">
              <a:rPr lang="fr-FR" smtClean="0"/>
              <a:t>2</a:t>
            </a:fld>
            <a:endParaRPr lang="fr-FR"/>
          </a:p>
        </p:txBody>
      </p:sp>
    </p:spTree>
    <p:extLst>
      <p:ext uri="{BB962C8B-B14F-4D97-AF65-F5344CB8AC3E}">
        <p14:creationId xmlns:p14="http://schemas.microsoft.com/office/powerpoint/2010/main" val="3770866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6" name="Espace réservé du numéro de diapositive 5">
            <a:extLst>
              <a:ext uri="{FF2B5EF4-FFF2-40B4-BE49-F238E27FC236}">
                <a16:creationId xmlns:a16="http://schemas.microsoft.com/office/drawing/2014/main" id="{D93545E3-2A66-78F8-F8E1-13EE477D5C3B}"/>
              </a:ext>
            </a:extLst>
          </p:cNvPr>
          <p:cNvSpPr>
            <a:spLocks noGrp="1"/>
          </p:cNvSpPr>
          <p:nvPr>
            <p:ph type="sldNum" sz="quarter" idx="5"/>
          </p:nvPr>
        </p:nvSpPr>
        <p:spPr/>
        <p:txBody>
          <a:bodyPr/>
          <a:lstStyle/>
          <a:p>
            <a:fld id="{9B2D4061-247E-4839-9B36-EEB576F19CFE}" type="slidenum">
              <a:rPr lang="fr-FR" smtClean="0"/>
              <a:t>3</a:t>
            </a:fld>
            <a:endParaRPr lang="fr-FR"/>
          </a:p>
        </p:txBody>
      </p:sp>
      <p:sp>
        <p:nvSpPr>
          <p:cNvPr id="5" name="Espace réservé des notes 4">
            <a:extLst>
              <a:ext uri="{FF2B5EF4-FFF2-40B4-BE49-F238E27FC236}">
                <a16:creationId xmlns:a16="http://schemas.microsoft.com/office/drawing/2014/main" id="{A63E91E5-BE62-3F97-9D56-C9D8D9077708}"/>
              </a:ext>
            </a:extLst>
          </p:cNvPr>
          <p:cNvSpPr>
            <a:spLocks noGrp="1"/>
          </p:cNvSpPr>
          <p:nvPr>
            <p:ph type="body" sz="quarter" idx="3"/>
          </p:nvPr>
        </p:nvSpPr>
        <p:spPr/>
        <p:txBody>
          <a:bodyPr/>
          <a:lstStyle/>
          <a:p>
            <a:endParaRPr lang="fr-BE"/>
          </a:p>
        </p:txBody>
      </p:sp>
    </p:spTree>
    <p:extLst>
      <p:ext uri="{BB962C8B-B14F-4D97-AF65-F5344CB8AC3E}">
        <p14:creationId xmlns:p14="http://schemas.microsoft.com/office/powerpoint/2010/main" val="1529624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8B61AFBD-5FB7-3A00-65A6-29EC01247AAF}"/>
              </a:ext>
            </a:extLst>
          </p:cNvPr>
          <p:cNvSpPr>
            <a:spLocks noGrp="1"/>
          </p:cNvSpPr>
          <p:nvPr>
            <p:ph type="sldNum" sz="quarter" idx="5"/>
          </p:nvPr>
        </p:nvSpPr>
        <p:spPr/>
        <p:txBody>
          <a:bodyPr/>
          <a:lstStyle/>
          <a:p>
            <a:fld id="{9B2D4061-247E-4839-9B36-EEB576F19CFE}" type="slidenum">
              <a:rPr lang="fr-FR" smtClean="0"/>
              <a:t>5</a:t>
            </a:fld>
            <a:endParaRPr lang="fr-FR"/>
          </a:p>
        </p:txBody>
      </p:sp>
    </p:spTree>
    <p:extLst>
      <p:ext uri="{BB962C8B-B14F-4D97-AF65-F5344CB8AC3E}">
        <p14:creationId xmlns:p14="http://schemas.microsoft.com/office/powerpoint/2010/main" val="3931955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fld id="{9B2D4061-247E-4839-9B36-EEB576F19CFE}" type="slidenum">
              <a:rPr lang="fr-FR" smtClean="0"/>
              <a:t>7</a:t>
            </a:fld>
            <a:endParaRPr lang="fr-FR"/>
          </a:p>
        </p:txBody>
      </p:sp>
    </p:spTree>
    <p:extLst>
      <p:ext uri="{BB962C8B-B14F-4D97-AF65-F5344CB8AC3E}">
        <p14:creationId xmlns:p14="http://schemas.microsoft.com/office/powerpoint/2010/main" val="1174392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fld id="{9B2D4061-247E-4839-9B36-EEB576F19CFE}" type="slidenum">
              <a:rPr lang="fr-FR" smtClean="0"/>
              <a:t>9</a:t>
            </a:fld>
            <a:endParaRPr lang="fr-FR"/>
          </a:p>
        </p:txBody>
      </p:sp>
    </p:spTree>
    <p:extLst>
      <p:ext uri="{BB962C8B-B14F-4D97-AF65-F5344CB8AC3E}">
        <p14:creationId xmlns:p14="http://schemas.microsoft.com/office/powerpoint/2010/main" val="1006992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fld id="{9B2D4061-247E-4839-9B36-EEB576F19CFE}" type="slidenum">
              <a:rPr lang="fr-FR" smtClean="0"/>
              <a:t>11</a:t>
            </a:fld>
            <a:endParaRPr lang="fr-FR"/>
          </a:p>
        </p:txBody>
      </p:sp>
    </p:spTree>
    <p:extLst>
      <p:ext uri="{BB962C8B-B14F-4D97-AF65-F5344CB8AC3E}">
        <p14:creationId xmlns:p14="http://schemas.microsoft.com/office/powerpoint/2010/main" val="330580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fld id="{9B2D4061-247E-4839-9B36-EEB576F19CFE}" type="slidenum">
              <a:rPr lang="fr-FR" smtClean="0"/>
              <a:t>13</a:t>
            </a:fld>
            <a:endParaRPr lang="fr-FR"/>
          </a:p>
        </p:txBody>
      </p:sp>
    </p:spTree>
    <p:extLst>
      <p:ext uri="{BB962C8B-B14F-4D97-AF65-F5344CB8AC3E}">
        <p14:creationId xmlns:p14="http://schemas.microsoft.com/office/powerpoint/2010/main" val="4031537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fld id="{9B2D4061-247E-4839-9B36-EEB576F19CFE}" type="slidenum">
              <a:rPr lang="fr-FR" smtClean="0"/>
              <a:t>15</a:t>
            </a:fld>
            <a:endParaRPr lang="fr-FR"/>
          </a:p>
        </p:txBody>
      </p:sp>
    </p:spTree>
    <p:extLst>
      <p:ext uri="{BB962C8B-B14F-4D97-AF65-F5344CB8AC3E}">
        <p14:creationId xmlns:p14="http://schemas.microsoft.com/office/powerpoint/2010/main" val="2118829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FE310B-38DD-9038-9376-F9A92B535E0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a:extLst>
              <a:ext uri="{FF2B5EF4-FFF2-40B4-BE49-F238E27FC236}">
                <a16:creationId xmlns:a16="http://schemas.microsoft.com/office/drawing/2014/main" id="{D13D51B8-34FA-6433-422F-D67BC7D8EA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B756D8F7-3B87-DF07-1F67-6433FCA17426}"/>
              </a:ext>
            </a:extLst>
          </p:cNvPr>
          <p:cNvSpPr>
            <a:spLocks noGrp="1"/>
          </p:cNvSpPr>
          <p:nvPr>
            <p:ph type="dt" sz="half" idx="10"/>
          </p:nvPr>
        </p:nvSpPr>
        <p:spPr/>
        <p:txBody>
          <a:bodyPr/>
          <a:lstStyle/>
          <a:p>
            <a:fld id="{FD98CB07-56BC-44EA-BDC6-6CDFF7B83263}" type="datetime1">
              <a:rPr lang="fr-BE" smtClean="0"/>
              <a:t>14-04-26</a:t>
            </a:fld>
            <a:endParaRPr lang="fr-BE"/>
          </a:p>
        </p:txBody>
      </p:sp>
      <p:sp>
        <p:nvSpPr>
          <p:cNvPr id="5" name="Espace réservé du pied de page 4">
            <a:extLst>
              <a:ext uri="{FF2B5EF4-FFF2-40B4-BE49-F238E27FC236}">
                <a16:creationId xmlns:a16="http://schemas.microsoft.com/office/drawing/2014/main" id="{44E3EB13-C682-F513-7357-8A2C79AB95E4}"/>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EB17C51D-B121-E73E-3485-23AAC154DA17}"/>
              </a:ext>
            </a:extLst>
          </p:cNvPr>
          <p:cNvSpPr>
            <a:spLocks noGrp="1"/>
          </p:cNvSpPr>
          <p:nvPr>
            <p:ph type="sldNum" sz="quarter" idx="12"/>
          </p:nvPr>
        </p:nvSpPr>
        <p:spPr/>
        <p:txBody>
          <a:bodyPr/>
          <a:lstStyle/>
          <a:p>
            <a:fld id="{27216716-3AC1-4E85-B45B-3972F6048731}" type="slidenum">
              <a:rPr lang="fr-BE" smtClean="0"/>
              <a:t>‹N°›</a:t>
            </a:fld>
            <a:endParaRPr lang="fr-BE"/>
          </a:p>
        </p:txBody>
      </p:sp>
    </p:spTree>
    <p:extLst>
      <p:ext uri="{BB962C8B-B14F-4D97-AF65-F5344CB8AC3E}">
        <p14:creationId xmlns:p14="http://schemas.microsoft.com/office/powerpoint/2010/main" val="2110324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3AF622-14D1-9898-62F3-D6C4C6449065}"/>
              </a:ext>
            </a:extLst>
          </p:cNvPr>
          <p:cNvSpPr>
            <a:spLocks noGrp="1"/>
          </p:cNvSpPr>
          <p:nvPr>
            <p:ph type="title"/>
          </p:nvPr>
        </p:nvSpPr>
        <p:spPr/>
        <p:txBody>
          <a:bodyPr/>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F6486AD3-34B0-517A-18F4-9A64829734E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3B9CDDBB-AB4E-859A-FE42-E11E7F21E537}"/>
              </a:ext>
            </a:extLst>
          </p:cNvPr>
          <p:cNvSpPr>
            <a:spLocks noGrp="1"/>
          </p:cNvSpPr>
          <p:nvPr>
            <p:ph type="dt" sz="half" idx="10"/>
          </p:nvPr>
        </p:nvSpPr>
        <p:spPr/>
        <p:txBody>
          <a:bodyPr/>
          <a:lstStyle/>
          <a:p>
            <a:fld id="{2AAA5247-4BF2-40B7-A50D-6F92F52DAB44}" type="datetime1">
              <a:rPr lang="fr-BE" smtClean="0"/>
              <a:t>14-04-26</a:t>
            </a:fld>
            <a:endParaRPr lang="fr-BE"/>
          </a:p>
        </p:txBody>
      </p:sp>
      <p:sp>
        <p:nvSpPr>
          <p:cNvPr id="5" name="Espace réservé du pied de page 4">
            <a:extLst>
              <a:ext uri="{FF2B5EF4-FFF2-40B4-BE49-F238E27FC236}">
                <a16:creationId xmlns:a16="http://schemas.microsoft.com/office/drawing/2014/main" id="{87DBD1AA-4BCE-3CE4-EC0A-B1A87327BE59}"/>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8C4059BC-0B5D-4AEE-BF1B-C3926D44C263}"/>
              </a:ext>
            </a:extLst>
          </p:cNvPr>
          <p:cNvSpPr>
            <a:spLocks noGrp="1"/>
          </p:cNvSpPr>
          <p:nvPr>
            <p:ph type="sldNum" sz="quarter" idx="12"/>
          </p:nvPr>
        </p:nvSpPr>
        <p:spPr/>
        <p:txBody>
          <a:bodyPr/>
          <a:lstStyle/>
          <a:p>
            <a:fld id="{27216716-3AC1-4E85-B45B-3972F6048731}" type="slidenum">
              <a:rPr lang="fr-BE" smtClean="0"/>
              <a:t>‹N°›</a:t>
            </a:fld>
            <a:endParaRPr lang="fr-BE"/>
          </a:p>
        </p:txBody>
      </p:sp>
    </p:spTree>
    <p:extLst>
      <p:ext uri="{BB962C8B-B14F-4D97-AF65-F5344CB8AC3E}">
        <p14:creationId xmlns:p14="http://schemas.microsoft.com/office/powerpoint/2010/main" val="62829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D28458D-D59D-3C7F-EA83-FBE5133C26F4}"/>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F1F0C596-FDC7-4827-013A-CA4E68ECDD3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85DFA354-EDD5-B7F6-18D4-13CA807BE815}"/>
              </a:ext>
            </a:extLst>
          </p:cNvPr>
          <p:cNvSpPr>
            <a:spLocks noGrp="1"/>
          </p:cNvSpPr>
          <p:nvPr>
            <p:ph type="dt" sz="half" idx="10"/>
          </p:nvPr>
        </p:nvSpPr>
        <p:spPr/>
        <p:txBody>
          <a:bodyPr/>
          <a:lstStyle/>
          <a:p>
            <a:fld id="{131A8393-BFFB-4F64-90D3-6A650C3FDEB5}" type="datetime1">
              <a:rPr lang="fr-BE" smtClean="0"/>
              <a:t>14-04-26</a:t>
            </a:fld>
            <a:endParaRPr lang="fr-BE"/>
          </a:p>
        </p:txBody>
      </p:sp>
      <p:sp>
        <p:nvSpPr>
          <p:cNvPr id="5" name="Espace réservé du pied de page 4">
            <a:extLst>
              <a:ext uri="{FF2B5EF4-FFF2-40B4-BE49-F238E27FC236}">
                <a16:creationId xmlns:a16="http://schemas.microsoft.com/office/drawing/2014/main" id="{E6101CC8-04D7-E657-5154-BE480D7FE8CB}"/>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627E96BD-CA90-F0AC-F535-54A221032987}"/>
              </a:ext>
            </a:extLst>
          </p:cNvPr>
          <p:cNvSpPr>
            <a:spLocks noGrp="1"/>
          </p:cNvSpPr>
          <p:nvPr>
            <p:ph type="sldNum" sz="quarter" idx="12"/>
          </p:nvPr>
        </p:nvSpPr>
        <p:spPr/>
        <p:txBody>
          <a:bodyPr/>
          <a:lstStyle/>
          <a:p>
            <a:fld id="{27216716-3AC1-4E85-B45B-3972F6048731}" type="slidenum">
              <a:rPr lang="fr-BE" smtClean="0"/>
              <a:t>‹N°›</a:t>
            </a:fld>
            <a:endParaRPr lang="fr-BE" dirty="0"/>
          </a:p>
        </p:txBody>
      </p:sp>
    </p:spTree>
    <p:extLst>
      <p:ext uri="{BB962C8B-B14F-4D97-AF65-F5344CB8AC3E}">
        <p14:creationId xmlns:p14="http://schemas.microsoft.com/office/powerpoint/2010/main" val="2513549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E9F6B3-DC68-3B24-F49D-3976F1F7DFCE}"/>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46C37237-3478-621E-35C2-1F52FDEF5DF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7A18220E-0084-1B32-6F2C-1D744EAF3D1E}"/>
              </a:ext>
            </a:extLst>
          </p:cNvPr>
          <p:cNvSpPr>
            <a:spLocks noGrp="1"/>
          </p:cNvSpPr>
          <p:nvPr>
            <p:ph type="dt" sz="half" idx="10"/>
          </p:nvPr>
        </p:nvSpPr>
        <p:spPr/>
        <p:txBody>
          <a:bodyPr/>
          <a:lstStyle/>
          <a:p>
            <a:fld id="{C12D39AB-9A7F-4318-A722-7A2CD4D850B5}" type="datetime1">
              <a:rPr lang="fr-BE" smtClean="0"/>
              <a:t>14-04-26</a:t>
            </a:fld>
            <a:endParaRPr lang="fr-BE"/>
          </a:p>
        </p:txBody>
      </p:sp>
      <p:sp>
        <p:nvSpPr>
          <p:cNvPr id="5" name="Espace réservé du pied de page 4">
            <a:extLst>
              <a:ext uri="{FF2B5EF4-FFF2-40B4-BE49-F238E27FC236}">
                <a16:creationId xmlns:a16="http://schemas.microsoft.com/office/drawing/2014/main" id="{D9D3B712-B205-0009-156E-11ED24F45DA6}"/>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87F0E41E-E07C-1D39-D9E6-CFB41E1FD6A1}"/>
              </a:ext>
            </a:extLst>
          </p:cNvPr>
          <p:cNvSpPr>
            <a:spLocks noGrp="1"/>
          </p:cNvSpPr>
          <p:nvPr>
            <p:ph type="sldNum" sz="quarter" idx="12"/>
          </p:nvPr>
        </p:nvSpPr>
        <p:spPr/>
        <p:txBody>
          <a:bodyPr/>
          <a:lstStyle/>
          <a:p>
            <a:fld id="{27216716-3AC1-4E85-B45B-3972F6048731}" type="slidenum">
              <a:rPr lang="fr-BE" smtClean="0"/>
              <a:t>‹N°›</a:t>
            </a:fld>
            <a:endParaRPr lang="fr-BE"/>
          </a:p>
        </p:txBody>
      </p:sp>
    </p:spTree>
    <p:extLst>
      <p:ext uri="{BB962C8B-B14F-4D97-AF65-F5344CB8AC3E}">
        <p14:creationId xmlns:p14="http://schemas.microsoft.com/office/powerpoint/2010/main" val="1846380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B563D7-5823-1157-C8C3-B4C21485C29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491C0FAB-CE61-D37E-EC6B-4CD2A87665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40B946B-C4E6-A695-C436-77AA3B151AB4}"/>
              </a:ext>
            </a:extLst>
          </p:cNvPr>
          <p:cNvSpPr>
            <a:spLocks noGrp="1"/>
          </p:cNvSpPr>
          <p:nvPr>
            <p:ph type="dt" sz="half" idx="10"/>
          </p:nvPr>
        </p:nvSpPr>
        <p:spPr/>
        <p:txBody>
          <a:bodyPr/>
          <a:lstStyle/>
          <a:p>
            <a:fld id="{EFCF4203-5BCB-4499-B3FD-729783BBFC61}" type="datetime1">
              <a:rPr lang="fr-BE" smtClean="0"/>
              <a:t>14-04-26</a:t>
            </a:fld>
            <a:endParaRPr lang="fr-BE"/>
          </a:p>
        </p:txBody>
      </p:sp>
      <p:sp>
        <p:nvSpPr>
          <p:cNvPr id="5" name="Espace réservé du pied de page 4">
            <a:extLst>
              <a:ext uri="{FF2B5EF4-FFF2-40B4-BE49-F238E27FC236}">
                <a16:creationId xmlns:a16="http://schemas.microsoft.com/office/drawing/2014/main" id="{297F30D5-B899-9CA9-4069-445071CB75C3}"/>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EC387D49-A27E-F62B-A562-D4D6CCE13E35}"/>
              </a:ext>
            </a:extLst>
          </p:cNvPr>
          <p:cNvSpPr>
            <a:spLocks noGrp="1"/>
          </p:cNvSpPr>
          <p:nvPr>
            <p:ph type="sldNum" sz="quarter" idx="12"/>
          </p:nvPr>
        </p:nvSpPr>
        <p:spPr/>
        <p:txBody>
          <a:bodyPr/>
          <a:lstStyle/>
          <a:p>
            <a:fld id="{27216716-3AC1-4E85-B45B-3972F6048731}" type="slidenum">
              <a:rPr lang="fr-BE" smtClean="0"/>
              <a:t>‹N°›</a:t>
            </a:fld>
            <a:endParaRPr lang="fr-BE"/>
          </a:p>
        </p:txBody>
      </p:sp>
    </p:spTree>
    <p:extLst>
      <p:ext uri="{BB962C8B-B14F-4D97-AF65-F5344CB8AC3E}">
        <p14:creationId xmlns:p14="http://schemas.microsoft.com/office/powerpoint/2010/main" val="3615903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38DCA8-C685-A998-5BC1-1B1A78C03A1D}"/>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CB33DCAA-8823-D586-F515-ADFE75A87EF3}"/>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74FD0D06-1FAE-C00E-38EF-D81F5E0AD86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EE0A86B5-8C1D-FA41-41CE-34987318891A}"/>
              </a:ext>
            </a:extLst>
          </p:cNvPr>
          <p:cNvSpPr>
            <a:spLocks noGrp="1"/>
          </p:cNvSpPr>
          <p:nvPr>
            <p:ph type="dt" sz="half" idx="10"/>
          </p:nvPr>
        </p:nvSpPr>
        <p:spPr/>
        <p:txBody>
          <a:bodyPr/>
          <a:lstStyle/>
          <a:p>
            <a:fld id="{AAE8FDD1-A0C0-4CF4-924A-61B9DCB18EBE}" type="datetime1">
              <a:rPr lang="fr-BE" smtClean="0"/>
              <a:t>14-04-26</a:t>
            </a:fld>
            <a:endParaRPr lang="fr-BE"/>
          </a:p>
        </p:txBody>
      </p:sp>
      <p:sp>
        <p:nvSpPr>
          <p:cNvPr id="6" name="Espace réservé du pied de page 5">
            <a:extLst>
              <a:ext uri="{FF2B5EF4-FFF2-40B4-BE49-F238E27FC236}">
                <a16:creationId xmlns:a16="http://schemas.microsoft.com/office/drawing/2014/main" id="{513E3380-B6D2-AF22-554A-98D670B3523E}"/>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2A65ABB1-7517-B1FF-C32F-299AB44D1C25}"/>
              </a:ext>
            </a:extLst>
          </p:cNvPr>
          <p:cNvSpPr>
            <a:spLocks noGrp="1"/>
          </p:cNvSpPr>
          <p:nvPr>
            <p:ph type="sldNum" sz="quarter" idx="12"/>
          </p:nvPr>
        </p:nvSpPr>
        <p:spPr/>
        <p:txBody>
          <a:bodyPr/>
          <a:lstStyle/>
          <a:p>
            <a:fld id="{27216716-3AC1-4E85-B45B-3972F6048731}" type="slidenum">
              <a:rPr lang="fr-BE" smtClean="0"/>
              <a:t>‹N°›</a:t>
            </a:fld>
            <a:endParaRPr lang="fr-BE"/>
          </a:p>
        </p:txBody>
      </p:sp>
    </p:spTree>
    <p:extLst>
      <p:ext uri="{BB962C8B-B14F-4D97-AF65-F5344CB8AC3E}">
        <p14:creationId xmlns:p14="http://schemas.microsoft.com/office/powerpoint/2010/main" val="3551680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0BC8B6-7319-7AFF-639B-5C76FC3DAD9E}"/>
              </a:ext>
            </a:extLst>
          </p:cNvPr>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749BC3F0-DE0B-2188-9D58-06D6644102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B0FD9F9-5A34-F945-89C3-6C5E81747E5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F5878EB2-92C9-9992-4F2F-A52B1F440B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854B8BB-61BC-54DC-D09E-1C461D7DA9A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64F988EA-9579-120A-4014-115B05D6AD0D}"/>
              </a:ext>
            </a:extLst>
          </p:cNvPr>
          <p:cNvSpPr>
            <a:spLocks noGrp="1"/>
          </p:cNvSpPr>
          <p:nvPr>
            <p:ph type="dt" sz="half" idx="10"/>
          </p:nvPr>
        </p:nvSpPr>
        <p:spPr/>
        <p:txBody>
          <a:bodyPr/>
          <a:lstStyle/>
          <a:p>
            <a:fld id="{9F3FCBA2-23E1-4A56-B40B-21E04D99A120}" type="datetime1">
              <a:rPr lang="fr-BE" smtClean="0"/>
              <a:t>14-04-26</a:t>
            </a:fld>
            <a:endParaRPr lang="fr-BE"/>
          </a:p>
        </p:txBody>
      </p:sp>
      <p:sp>
        <p:nvSpPr>
          <p:cNvPr id="8" name="Espace réservé du pied de page 7">
            <a:extLst>
              <a:ext uri="{FF2B5EF4-FFF2-40B4-BE49-F238E27FC236}">
                <a16:creationId xmlns:a16="http://schemas.microsoft.com/office/drawing/2014/main" id="{E663DC59-B731-F7FD-1559-A24D61AA7945}"/>
              </a:ext>
            </a:extLst>
          </p:cNvPr>
          <p:cNvSpPr>
            <a:spLocks noGrp="1"/>
          </p:cNvSpPr>
          <p:nvPr>
            <p:ph type="ftr" sz="quarter" idx="11"/>
          </p:nvPr>
        </p:nvSpPr>
        <p:spPr/>
        <p:txBody>
          <a:bodyPr/>
          <a:lstStyle/>
          <a:p>
            <a:endParaRPr lang="fr-BE"/>
          </a:p>
        </p:txBody>
      </p:sp>
      <p:sp>
        <p:nvSpPr>
          <p:cNvPr id="9" name="Espace réservé du numéro de diapositive 8">
            <a:extLst>
              <a:ext uri="{FF2B5EF4-FFF2-40B4-BE49-F238E27FC236}">
                <a16:creationId xmlns:a16="http://schemas.microsoft.com/office/drawing/2014/main" id="{75EBBA67-5AF9-0657-6371-C4CE5FEDAB53}"/>
              </a:ext>
            </a:extLst>
          </p:cNvPr>
          <p:cNvSpPr>
            <a:spLocks noGrp="1"/>
          </p:cNvSpPr>
          <p:nvPr>
            <p:ph type="sldNum" sz="quarter" idx="12"/>
          </p:nvPr>
        </p:nvSpPr>
        <p:spPr/>
        <p:txBody>
          <a:bodyPr/>
          <a:lstStyle/>
          <a:p>
            <a:fld id="{27216716-3AC1-4E85-B45B-3972F6048731}" type="slidenum">
              <a:rPr lang="fr-BE" smtClean="0"/>
              <a:t>‹N°›</a:t>
            </a:fld>
            <a:endParaRPr lang="fr-BE"/>
          </a:p>
        </p:txBody>
      </p:sp>
    </p:spTree>
    <p:extLst>
      <p:ext uri="{BB962C8B-B14F-4D97-AF65-F5344CB8AC3E}">
        <p14:creationId xmlns:p14="http://schemas.microsoft.com/office/powerpoint/2010/main" val="3646819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C32FEA-CD92-F508-021E-D59B66E376B0}"/>
              </a:ext>
            </a:extLst>
          </p:cNvPr>
          <p:cNvSpPr>
            <a:spLocks noGrp="1"/>
          </p:cNvSpPr>
          <p:nvPr>
            <p:ph type="title"/>
          </p:nvPr>
        </p:nvSpPr>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EFEF7154-AF23-F6AD-5801-DB2EB512DBE6}"/>
              </a:ext>
            </a:extLst>
          </p:cNvPr>
          <p:cNvSpPr>
            <a:spLocks noGrp="1"/>
          </p:cNvSpPr>
          <p:nvPr>
            <p:ph type="dt" sz="half" idx="10"/>
          </p:nvPr>
        </p:nvSpPr>
        <p:spPr/>
        <p:txBody>
          <a:bodyPr/>
          <a:lstStyle/>
          <a:p>
            <a:fld id="{6D37871C-ED40-4102-8626-5AB2740D8F44}" type="datetime1">
              <a:rPr lang="fr-BE" smtClean="0"/>
              <a:t>14-04-26</a:t>
            </a:fld>
            <a:endParaRPr lang="fr-BE"/>
          </a:p>
        </p:txBody>
      </p:sp>
      <p:sp>
        <p:nvSpPr>
          <p:cNvPr id="4" name="Espace réservé du pied de page 3">
            <a:extLst>
              <a:ext uri="{FF2B5EF4-FFF2-40B4-BE49-F238E27FC236}">
                <a16:creationId xmlns:a16="http://schemas.microsoft.com/office/drawing/2014/main" id="{CE25FB59-545F-CDB0-8411-AEF6140B99E3}"/>
              </a:ext>
            </a:extLst>
          </p:cNvPr>
          <p:cNvSpPr>
            <a:spLocks noGrp="1"/>
          </p:cNvSpPr>
          <p:nvPr>
            <p:ph type="ftr" sz="quarter" idx="11"/>
          </p:nvPr>
        </p:nvSpPr>
        <p:spPr/>
        <p:txBody>
          <a:bodyPr/>
          <a:lstStyle/>
          <a:p>
            <a:endParaRPr lang="fr-BE"/>
          </a:p>
        </p:txBody>
      </p:sp>
      <p:sp>
        <p:nvSpPr>
          <p:cNvPr id="5" name="Espace réservé du numéro de diapositive 4">
            <a:extLst>
              <a:ext uri="{FF2B5EF4-FFF2-40B4-BE49-F238E27FC236}">
                <a16:creationId xmlns:a16="http://schemas.microsoft.com/office/drawing/2014/main" id="{8E1F3892-FF26-4236-F58D-C731879BA869}"/>
              </a:ext>
            </a:extLst>
          </p:cNvPr>
          <p:cNvSpPr>
            <a:spLocks noGrp="1"/>
          </p:cNvSpPr>
          <p:nvPr>
            <p:ph type="sldNum" sz="quarter" idx="12"/>
          </p:nvPr>
        </p:nvSpPr>
        <p:spPr/>
        <p:txBody>
          <a:bodyPr/>
          <a:lstStyle/>
          <a:p>
            <a:fld id="{27216716-3AC1-4E85-B45B-3972F6048731}" type="slidenum">
              <a:rPr lang="fr-BE" smtClean="0"/>
              <a:t>‹N°›</a:t>
            </a:fld>
            <a:endParaRPr lang="fr-BE"/>
          </a:p>
        </p:txBody>
      </p:sp>
    </p:spTree>
    <p:extLst>
      <p:ext uri="{BB962C8B-B14F-4D97-AF65-F5344CB8AC3E}">
        <p14:creationId xmlns:p14="http://schemas.microsoft.com/office/powerpoint/2010/main" val="4253735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F9F3DF5-5659-3253-EAEC-6F18420FA2D2}"/>
              </a:ext>
            </a:extLst>
          </p:cNvPr>
          <p:cNvSpPr>
            <a:spLocks noGrp="1"/>
          </p:cNvSpPr>
          <p:nvPr>
            <p:ph type="dt" sz="half" idx="10"/>
          </p:nvPr>
        </p:nvSpPr>
        <p:spPr/>
        <p:txBody>
          <a:bodyPr/>
          <a:lstStyle/>
          <a:p>
            <a:fld id="{938BF858-D5C3-4096-9EFA-90D155205F7A}" type="datetime1">
              <a:rPr lang="fr-BE" smtClean="0"/>
              <a:t>14-04-26</a:t>
            </a:fld>
            <a:endParaRPr lang="fr-BE"/>
          </a:p>
        </p:txBody>
      </p:sp>
      <p:sp>
        <p:nvSpPr>
          <p:cNvPr id="3" name="Espace réservé du pied de page 2">
            <a:extLst>
              <a:ext uri="{FF2B5EF4-FFF2-40B4-BE49-F238E27FC236}">
                <a16:creationId xmlns:a16="http://schemas.microsoft.com/office/drawing/2014/main" id="{5EA7EDBA-412C-DE8C-B2BF-3D7A2A5EB424}"/>
              </a:ext>
            </a:extLst>
          </p:cNvPr>
          <p:cNvSpPr>
            <a:spLocks noGrp="1"/>
          </p:cNvSpPr>
          <p:nvPr>
            <p:ph type="ftr" sz="quarter" idx="11"/>
          </p:nvPr>
        </p:nvSpPr>
        <p:spPr/>
        <p:txBody>
          <a:bodyPr/>
          <a:lstStyle/>
          <a:p>
            <a:endParaRPr lang="fr-BE"/>
          </a:p>
        </p:txBody>
      </p:sp>
      <p:sp>
        <p:nvSpPr>
          <p:cNvPr id="4" name="Espace réservé du numéro de diapositive 3">
            <a:extLst>
              <a:ext uri="{FF2B5EF4-FFF2-40B4-BE49-F238E27FC236}">
                <a16:creationId xmlns:a16="http://schemas.microsoft.com/office/drawing/2014/main" id="{601BAEC3-9D14-0234-70E0-13B6A4329611}"/>
              </a:ext>
            </a:extLst>
          </p:cNvPr>
          <p:cNvSpPr>
            <a:spLocks noGrp="1"/>
          </p:cNvSpPr>
          <p:nvPr>
            <p:ph type="sldNum" sz="quarter" idx="12"/>
          </p:nvPr>
        </p:nvSpPr>
        <p:spPr/>
        <p:txBody>
          <a:bodyPr/>
          <a:lstStyle/>
          <a:p>
            <a:fld id="{27216716-3AC1-4E85-B45B-3972F6048731}" type="slidenum">
              <a:rPr lang="fr-BE" smtClean="0"/>
              <a:t>‹N°›</a:t>
            </a:fld>
            <a:endParaRPr lang="fr-BE"/>
          </a:p>
        </p:txBody>
      </p:sp>
    </p:spTree>
    <p:extLst>
      <p:ext uri="{BB962C8B-B14F-4D97-AF65-F5344CB8AC3E}">
        <p14:creationId xmlns:p14="http://schemas.microsoft.com/office/powerpoint/2010/main" val="1097488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197ED3-DC81-0C5D-0EC2-69734F08DBC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404DA05E-EF05-A28E-98B3-9308F5E2E5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63B8E3B7-1B1B-3991-F3D9-C8E08220F4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BDC55D3-11C6-B257-DE02-960FFFE58796}"/>
              </a:ext>
            </a:extLst>
          </p:cNvPr>
          <p:cNvSpPr>
            <a:spLocks noGrp="1"/>
          </p:cNvSpPr>
          <p:nvPr>
            <p:ph type="dt" sz="half" idx="10"/>
          </p:nvPr>
        </p:nvSpPr>
        <p:spPr/>
        <p:txBody>
          <a:bodyPr/>
          <a:lstStyle/>
          <a:p>
            <a:fld id="{11EDE2E8-8B09-4E7C-BC73-382405CB1744}" type="datetime1">
              <a:rPr lang="fr-BE" smtClean="0"/>
              <a:t>14-04-26</a:t>
            </a:fld>
            <a:endParaRPr lang="fr-BE"/>
          </a:p>
        </p:txBody>
      </p:sp>
      <p:sp>
        <p:nvSpPr>
          <p:cNvPr id="6" name="Espace réservé du pied de page 5">
            <a:extLst>
              <a:ext uri="{FF2B5EF4-FFF2-40B4-BE49-F238E27FC236}">
                <a16:creationId xmlns:a16="http://schemas.microsoft.com/office/drawing/2014/main" id="{98D272F9-2BD5-C4E0-AFE8-A939F54EB355}"/>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0AE92CBC-917F-8EAC-FE8F-4F8BA9E468A2}"/>
              </a:ext>
            </a:extLst>
          </p:cNvPr>
          <p:cNvSpPr>
            <a:spLocks noGrp="1"/>
          </p:cNvSpPr>
          <p:nvPr>
            <p:ph type="sldNum" sz="quarter" idx="12"/>
          </p:nvPr>
        </p:nvSpPr>
        <p:spPr/>
        <p:txBody>
          <a:bodyPr/>
          <a:lstStyle/>
          <a:p>
            <a:fld id="{27216716-3AC1-4E85-B45B-3972F6048731}" type="slidenum">
              <a:rPr lang="fr-BE" smtClean="0"/>
              <a:t>‹N°›</a:t>
            </a:fld>
            <a:endParaRPr lang="fr-BE"/>
          </a:p>
        </p:txBody>
      </p:sp>
    </p:spTree>
    <p:extLst>
      <p:ext uri="{BB962C8B-B14F-4D97-AF65-F5344CB8AC3E}">
        <p14:creationId xmlns:p14="http://schemas.microsoft.com/office/powerpoint/2010/main" val="1709345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985AC1-C3BC-0D43-6E46-66E50827E95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2318202C-FADE-A859-DD38-7C2BE62A3D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a:extLst>
              <a:ext uri="{FF2B5EF4-FFF2-40B4-BE49-F238E27FC236}">
                <a16:creationId xmlns:a16="http://schemas.microsoft.com/office/drawing/2014/main" id="{F2A58999-98B0-DC73-0768-A28381B594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59AB8CF-2832-AD95-A367-2AA7187A3D19}"/>
              </a:ext>
            </a:extLst>
          </p:cNvPr>
          <p:cNvSpPr>
            <a:spLocks noGrp="1"/>
          </p:cNvSpPr>
          <p:nvPr>
            <p:ph type="dt" sz="half" idx="10"/>
          </p:nvPr>
        </p:nvSpPr>
        <p:spPr/>
        <p:txBody>
          <a:bodyPr/>
          <a:lstStyle/>
          <a:p>
            <a:fld id="{B5678B7F-ECCE-4842-940D-C117AA736BDE}" type="datetime1">
              <a:rPr lang="fr-BE" smtClean="0"/>
              <a:t>14-04-26</a:t>
            </a:fld>
            <a:endParaRPr lang="fr-BE"/>
          </a:p>
        </p:txBody>
      </p:sp>
      <p:sp>
        <p:nvSpPr>
          <p:cNvPr id="6" name="Espace réservé du pied de page 5">
            <a:extLst>
              <a:ext uri="{FF2B5EF4-FFF2-40B4-BE49-F238E27FC236}">
                <a16:creationId xmlns:a16="http://schemas.microsoft.com/office/drawing/2014/main" id="{8435958C-987B-CD02-AB86-72ABB946850E}"/>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B70E7814-A67C-121C-C98E-EE2AEDC3406C}"/>
              </a:ext>
            </a:extLst>
          </p:cNvPr>
          <p:cNvSpPr>
            <a:spLocks noGrp="1"/>
          </p:cNvSpPr>
          <p:nvPr>
            <p:ph type="sldNum" sz="quarter" idx="12"/>
          </p:nvPr>
        </p:nvSpPr>
        <p:spPr/>
        <p:txBody>
          <a:bodyPr/>
          <a:lstStyle/>
          <a:p>
            <a:fld id="{27216716-3AC1-4E85-B45B-3972F6048731}" type="slidenum">
              <a:rPr lang="fr-BE" smtClean="0"/>
              <a:t>‹N°›</a:t>
            </a:fld>
            <a:endParaRPr lang="fr-BE"/>
          </a:p>
        </p:txBody>
      </p:sp>
    </p:spTree>
    <p:extLst>
      <p:ext uri="{BB962C8B-B14F-4D97-AF65-F5344CB8AC3E}">
        <p14:creationId xmlns:p14="http://schemas.microsoft.com/office/powerpoint/2010/main" val="1822309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0368868-4FBD-EA0A-D35F-8BAA45AEAA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E10FC375-2EEF-B900-4305-1D841D8495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72C5D9BD-6E53-9CFA-6CF6-070AC93F41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C1AFAB-7156-4A5A-9B6A-F807934253E9}" type="datetime1">
              <a:rPr lang="fr-BE" smtClean="0"/>
              <a:t>14-04-26</a:t>
            </a:fld>
            <a:endParaRPr lang="fr-BE"/>
          </a:p>
        </p:txBody>
      </p:sp>
      <p:sp>
        <p:nvSpPr>
          <p:cNvPr id="5" name="Espace réservé du pied de page 4">
            <a:extLst>
              <a:ext uri="{FF2B5EF4-FFF2-40B4-BE49-F238E27FC236}">
                <a16:creationId xmlns:a16="http://schemas.microsoft.com/office/drawing/2014/main" id="{B68F87A6-5E77-63FF-9F82-16FC9117CE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a:extLst>
              <a:ext uri="{FF2B5EF4-FFF2-40B4-BE49-F238E27FC236}">
                <a16:creationId xmlns:a16="http://schemas.microsoft.com/office/drawing/2014/main" id="{FABA85C1-95C7-C0AF-11A5-58FB2B6AFC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216716-3AC1-4E85-B45B-3972F6048731}" type="slidenum">
              <a:rPr lang="fr-BE" smtClean="0"/>
              <a:t>‹N°›</a:t>
            </a:fld>
            <a:endParaRPr lang="fr-BE" dirty="0"/>
          </a:p>
        </p:txBody>
      </p:sp>
    </p:spTree>
    <p:extLst>
      <p:ext uri="{BB962C8B-B14F-4D97-AF65-F5344CB8AC3E}">
        <p14:creationId xmlns:p14="http://schemas.microsoft.com/office/powerpoint/2010/main" val="3587391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seii.org/wp-content/uploads/2023/10/2023-07-18-Innovation-Hub-presentation-SEII.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hyperlink" Target="https://seii.org/wp-content/uploads/2023/12/Matiere.pdf" TargetMode="External"/><Relationship Id="rId2" Type="http://schemas.openxmlformats.org/officeDocument/2006/relationships/hyperlink" Target="https://seii.org/wp-content/uploads/2023/12/Presentation-SEII-Novembre-2023-.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hyperlink" Target="https://seii.org/wp-content/uploads/2024/01/SEII-2023-12-15-Resume-pour-SEII-MG-XL-4.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13" Type="http://schemas.openxmlformats.org/officeDocument/2006/relationships/image" Target="../media/image17.png"/><Relationship Id="rId18" Type="http://schemas.openxmlformats.org/officeDocument/2006/relationships/image" Target="../media/image19.png"/><Relationship Id="rId26" Type="http://schemas.openxmlformats.org/officeDocument/2006/relationships/customXml" Target="../ink/ink19.xml"/><Relationship Id="rId39" Type="http://schemas.openxmlformats.org/officeDocument/2006/relationships/customXml" Target="../ink/ink31.xml"/><Relationship Id="rId21" Type="http://schemas.openxmlformats.org/officeDocument/2006/relationships/customXml" Target="../ink/ink15.xml"/><Relationship Id="rId34" Type="http://schemas.openxmlformats.org/officeDocument/2006/relationships/customXml" Target="../ink/ink26.xml"/><Relationship Id="rId7" Type="http://schemas.openxmlformats.org/officeDocument/2006/relationships/customXml" Target="../ink/ink5.xml"/><Relationship Id="rId12" Type="http://schemas.openxmlformats.org/officeDocument/2006/relationships/customXml" Target="../ink/ink9.xml"/><Relationship Id="rId17" Type="http://schemas.openxmlformats.org/officeDocument/2006/relationships/customXml" Target="../ink/ink12.xml"/><Relationship Id="rId25" Type="http://schemas.openxmlformats.org/officeDocument/2006/relationships/image" Target="../media/image20.png"/><Relationship Id="rId33" Type="http://schemas.openxmlformats.org/officeDocument/2006/relationships/customXml" Target="../ink/ink25.xml"/><Relationship Id="rId38" Type="http://schemas.openxmlformats.org/officeDocument/2006/relationships/customXml" Target="../ink/ink30.xml"/><Relationship Id="rId2" Type="http://schemas.openxmlformats.org/officeDocument/2006/relationships/notesSlide" Target="../notesSlides/notesSlide10.xml"/><Relationship Id="rId16" Type="http://schemas.openxmlformats.org/officeDocument/2006/relationships/image" Target="../media/image18.png"/><Relationship Id="rId20" Type="http://schemas.openxmlformats.org/officeDocument/2006/relationships/customXml" Target="../ink/ink14.xml"/><Relationship Id="rId29" Type="http://schemas.openxmlformats.org/officeDocument/2006/relationships/customXml" Target="../ink/ink22.xml"/><Relationship Id="rId1" Type="http://schemas.openxmlformats.org/officeDocument/2006/relationships/slideLayout" Target="../slideLayouts/slideLayout2.xml"/><Relationship Id="rId6" Type="http://schemas.openxmlformats.org/officeDocument/2006/relationships/image" Target="../media/image6.jpg"/><Relationship Id="rId11" Type="http://schemas.openxmlformats.org/officeDocument/2006/relationships/customXml" Target="../ink/ink8.xml"/><Relationship Id="rId24" Type="http://schemas.openxmlformats.org/officeDocument/2006/relationships/customXml" Target="../ink/ink18.xml"/><Relationship Id="rId32" Type="http://schemas.openxmlformats.org/officeDocument/2006/relationships/customXml" Target="../ink/ink24.xml"/><Relationship Id="rId37" Type="http://schemas.openxmlformats.org/officeDocument/2006/relationships/customXml" Target="../ink/ink29.xml"/><Relationship Id="rId5" Type="http://schemas.openxmlformats.org/officeDocument/2006/relationships/image" Target="../media/image15.png"/><Relationship Id="rId15" Type="http://schemas.openxmlformats.org/officeDocument/2006/relationships/customXml" Target="../ink/ink11.xml"/><Relationship Id="rId23" Type="http://schemas.openxmlformats.org/officeDocument/2006/relationships/customXml" Target="../ink/ink17.xml"/><Relationship Id="rId28" Type="http://schemas.openxmlformats.org/officeDocument/2006/relationships/customXml" Target="../ink/ink21.xml"/><Relationship Id="rId36" Type="http://schemas.openxmlformats.org/officeDocument/2006/relationships/customXml" Target="../ink/ink28.xml"/><Relationship Id="rId10" Type="http://schemas.openxmlformats.org/officeDocument/2006/relationships/customXml" Target="../ink/ink7.xml"/><Relationship Id="rId19" Type="http://schemas.openxmlformats.org/officeDocument/2006/relationships/customXml" Target="../ink/ink13.xml"/><Relationship Id="rId31" Type="http://schemas.openxmlformats.org/officeDocument/2006/relationships/image" Target="../media/image21.png"/><Relationship Id="rId4" Type="http://schemas.openxmlformats.org/officeDocument/2006/relationships/image" Target="../media/image14.png"/><Relationship Id="rId9" Type="http://schemas.openxmlformats.org/officeDocument/2006/relationships/customXml" Target="../ink/ink6.xml"/><Relationship Id="rId14" Type="http://schemas.openxmlformats.org/officeDocument/2006/relationships/customXml" Target="../ink/ink10.xml"/><Relationship Id="rId22" Type="http://schemas.openxmlformats.org/officeDocument/2006/relationships/customXml" Target="../ink/ink16.xml"/><Relationship Id="rId27" Type="http://schemas.openxmlformats.org/officeDocument/2006/relationships/customXml" Target="../ink/ink20.xml"/><Relationship Id="rId30" Type="http://schemas.openxmlformats.org/officeDocument/2006/relationships/customXml" Target="../ink/ink23.xml"/><Relationship Id="rId35" Type="http://schemas.openxmlformats.org/officeDocument/2006/relationships/customXml" Target="../ink/ink27.xml"/><Relationship Id="rId8" Type="http://schemas.openxmlformats.org/officeDocument/2006/relationships/image" Target="../media/image16.png"/><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customXml" Target="../ink/ink2.xml"/><Relationship Id="rId4" Type="http://schemas.openxmlformats.org/officeDocument/2006/relationships/image" Target="../media/image2.png"/><Relationship Id="rId9" Type="http://schemas.openxmlformats.org/officeDocument/2006/relationships/customXml" Target="../ink/ink4.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hyperlink" Target="https://seii.org/wp-content/uploads/2023/03/SEII-Green-Hydrogen-for-a-clean-steel-industry-complete27132.5.pdf" TargetMode="External"/><Relationship Id="rId2" Type="http://schemas.openxmlformats.org/officeDocument/2006/relationships/hyperlink" Target="https://seii.org/wp-content/uploads/2022/11/SEII-Smart-Carbon-Steelmaking-Carl-De-Mare-FINAL.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hyperlink" Target="https://seii.org/wp-content/uploads/2023/03/AS-2023-03-29-Annonce-modifi&#233;e.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hyperlink" Target="https://seii.org/wp-content/uploads/2023/07/2023-06-21-AS-Bernard-Mathieu-Ciment-et-chaux.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3C6F4E6-30A1-4F63-C8CC-028750B5AA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6668" cy="4570886"/>
            <a:chOff x="0" y="0"/>
            <a:chExt cx="12196668" cy="4570886"/>
          </a:xfrm>
        </p:grpSpPr>
        <p:sp>
          <p:nvSpPr>
            <p:cNvPr id="11" name="Rectangle 10">
              <a:extLst>
                <a:ext uri="{FF2B5EF4-FFF2-40B4-BE49-F238E27FC236}">
                  <a16:creationId xmlns:a16="http://schemas.microsoft.com/office/drawing/2014/main" id="{49EA7CA8-3AE6-4F5F-9932-63303CF2D4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12196668" cy="4570632"/>
            </a:xfrm>
            <a:prstGeom prst="rect">
              <a:avLst/>
            </a:prstGeom>
            <a:gradFill>
              <a:gsLst>
                <a:gs pos="0">
                  <a:schemeClr val="accent5"/>
                </a:gs>
                <a:gs pos="100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E3E019-A259-1130-CC5C-3165020BC5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791"/>
              <a:ext cx="10565988" cy="4568095"/>
            </a:xfrm>
            <a:prstGeom prst="rect">
              <a:avLst/>
            </a:prstGeom>
            <a:gradFill flip="none" rotWithShape="1">
              <a:gsLst>
                <a:gs pos="3000">
                  <a:schemeClr val="accent2"/>
                </a:gs>
                <a:gs pos="40000">
                  <a:schemeClr val="accent2">
                    <a:alpha val="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0769F99-CCA6-5CDC-D1E1-C59A4762F1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
              <a:ext cx="12192000" cy="4549891"/>
            </a:xfrm>
            <a:prstGeom prst="rect">
              <a:avLst/>
            </a:prstGeom>
            <a:gradFill>
              <a:gsLst>
                <a:gs pos="0">
                  <a:schemeClr val="accent5">
                    <a:alpha val="76000"/>
                  </a:schemeClr>
                </a:gs>
                <a:gs pos="67000">
                  <a:schemeClr val="accent2">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13E73D3-029B-3D4E-1956-8EE7068A6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110544" y="18215"/>
              <a:ext cx="8086124" cy="4549887"/>
            </a:xfrm>
            <a:prstGeom prst="rect">
              <a:avLst/>
            </a:prstGeom>
            <a:gradFill flip="none" rotWithShape="1">
              <a:gsLst>
                <a:gs pos="0">
                  <a:schemeClr val="accent5">
                    <a:lumMod val="50000"/>
                    <a:alpha val="36000"/>
                  </a:schemeClr>
                </a:gs>
                <a:gs pos="45000">
                  <a:schemeClr val="accent5">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 name="Titre 1">
            <a:extLst>
              <a:ext uri="{FF2B5EF4-FFF2-40B4-BE49-F238E27FC236}">
                <a16:creationId xmlns:a16="http://schemas.microsoft.com/office/drawing/2014/main" id="{B2C227F1-B3DE-4A59-C064-C37963258435}"/>
              </a:ext>
            </a:extLst>
          </p:cNvPr>
          <p:cNvSpPr>
            <a:spLocks noGrp="1"/>
          </p:cNvSpPr>
          <p:nvPr>
            <p:ph type="ctrTitle"/>
          </p:nvPr>
        </p:nvSpPr>
        <p:spPr>
          <a:xfrm>
            <a:off x="1480911" y="523379"/>
            <a:ext cx="8642803" cy="2690413"/>
          </a:xfrm>
        </p:spPr>
        <p:txBody>
          <a:bodyPr anchor="t">
            <a:normAutofit/>
          </a:bodyPr>
          <a:lstStyle/>
          <a:p>
            <a:pPr algn="l"/>
            <a:r>
              <a:rPr lang="fr-BE" sz="4600" b="1" dirty="0">
                <a:solidFill>
                  <a:srgbClr val="FFFFFF"/>
                </a:solidFill>
              </a:rPr>
              <a:t>Synthèse des DC SEII 2023-2025</a:t>
            </a:r>
            <a:br>
              <a:rPr lang="fr-BE" sz="4600" b="1" dirty="0">
                <a:solidFill>
                  <a:srgbClr val="FFFFFF"/>
                </a:solidFill>
              </a:rPr>
            </a:br>
            <a:br>
              <a:rPr lang="fr-BE" sz="4600" b="1" dirty="0">
                <a:solidFill>
                  <a:srgbClr val="FFFFFF"/>
                </a:solidFill>
              </a:rPr>
            </a:br>
            <a:r>
              <a:rPr lang="fr-BE" sz="4600" b="1" dirty="0">
                <a:solidFill>
                  <a:srgbClr val="FFFFFF"/>
                </a:solidFill>
              </a:rPr>
              <a:t>Défis de la transition énergétique et de la décarbonation pour l’industrie.</a:t>
            </a:r>
          </a:p>
        </p:txBody>
      </p:sp>
      <p:sp>
        <p:nvSpPr>
          <p:cNvPr id="3" name="Sous-titre 2">
            <a:extLst>
              <a:ext uri="{FF2B5EF4-FFF2-40B4-BE49-F238E27FC236}">
                <a16:creationId xmlns:a16="http://schemas.microsoft.com/office/drawing/2014/main" id="{B5A07B83-97A7-33E3-A6B0-5924924D5A3A}"/>
              </a:ext>
            </a:extLst>
          </p:cNvPr>
          <p:cNvSpPr>
            <a:spLocks noGrp="1"/>
          </p:cNvSpPr>
          <p:nvPr>
            <p:ph type="subTitle" idx="1"/>
          </p:nvPr>
        </p:nvSpPr>
        <p:spPr>
          <a:xfrm>
            <a:off x="1126348" y="5099566"/>
            <a:ext cx="6481746" cy="1199733"/>
          </a:xfrm>
        </p:spPr>
        <p:txBody>
          <a:bodyPr anchor="ctr">
            <a:normAutofit fontScale="92500"/>
          </a:bodyPr>
          <a:lstStyle/>
          <a:p>
            <a:pPr marL="457200" indent="-457200" algn="l">
              <a:buFont typeface="+mj-lt"/>
              <a:buAutoNum type="arabicPeriod"/>
            </a:pPr>
            <a:r>
              <a:rPr lang="fr-BE" sz="2000" b="1" dirty="0"/>
              <a:t>Décarbonation des procédés : Bernard MAIRY</a:t>
            </a:r>
          </a:p>
          <a:p>
            <a:pPr marL="457200" indent="-457200" algn="l">
              <a:buFont typeface="+mj-lt"/>
              <a:buAutoNum type="arabicPeriod"/>
            </a:pPr>
            <a:r>
              <a:rPr lang="fr-BE" sz="2000" b="1" dirty="0"/>
              <a:t>Quelle stratégie du mix électrique ? : Marc DEFFRENNES</a:t>
            </a:r>
          </a:p>
          <a:p>
            <a:pPr marL="457200" indent="-457200" algn="l">
              <a:buFont typeface="+mj-lt"/>
              <a:buAutoNum type="arabicPeriod"/>
            </a:pPr>
            <a:r>
              <a:rPr lang="fr-BE" sz="2000" b="1" dirty="0"/>
              <a:t>Désinformation scientifique : Jacques de GERLACHE</a:t>
            </a:r>
          </a:p>
        </p:txBody>
      </p:sp>
      <p:pic>
        <p:nvPicPr>
          <p:cNvPr id="32" name="Image 31" descr="Une image contenant texte, Police, capture d’écran, conception&#10;&#10;Le contenu généré par l’IA peut être incorrect.">
            <a:extLst>
              <a:ext uri="{FF2B5EF4-FFF2-40B4-BE49-F238E27FC236}">
                <a16:creationId xmlns:a16="http://schemas.microsoft.com/office/drawing/2014/main" id="{E71EC1CF-88AE-77F5-FAC1-51D6C9C1F3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8280" y="5635960"/>
            <a:ext cx="3093720" cy="1234440"/>
          </a:xfrm>
          <a:prstGeom prst="rect">
            <a:avLst/>
          </a:prstGeom>
        </p:spPr>
      </p:pic>
      <p:sp>
        <p:nvSpPr>
          <p:cNvPr id="5" name="ZoneTexte 4">
            <a:extLst>
              <a:ext uri="{FF2B5EF4-FFF2-40B4-BE49-F238E27FC236}">
                <a16:creationId xmlns:a16="http://schemas.microsoft.com/office/drawing/2014/main" id="{127A47F5-1FBF-1040-56F1-456A60D5F24F}"/>
              </a:ext>
            </a:extLst>
          </p:cNvPr>
          <p:cNvSpPr txBox="1"/>
          <p:nvPr/>
        </p:nvSpPr>
        <p:spPr>
          <a:xfrm>
            <a:off x="11159412" y="447869"/>
            <a:ext cx="643812" cy="369332"/>
          </a:xfrm>
          <a:prstGeom prst="rect">
            <a:avLst/>
          </a:prstGeom>
          <a:noFill/>
        </p:spPr>
        <p:txBody>
          <a:bodyPr wrap="square" rtlCol="0">
            <a:spAutoFit/>
          </a:bodyPr>
          <a:lstStyle/>
          <a:p>
            <a:endParaRPr lang="fr-FR" dirty="0"/>
          </a:p>
        </p:txBody>
      </p:sp>
      <p:sp>
        <p:nvSpPr>
          <p:cNvPr id="7" name="Espace réservé du numéro de diapositive 6">
            <a:extLst>
              <a:ext uri="{FF2B5EF4-FFF2-40B4-BE49-F238E27FC236}">
                <a16:creationId xmlns:a16="http://schemas.microsoft.com/office/drawing/2014/main" id="{28C3667F-289C-381D-EF08-4E155FF52BA7}"/>
              </a:ext>
            </a:extLst>
          </p:cNvPr>
          <p:cNvSpPr>
            <a:spLocks noGrp="1"/>
          </p:cNvSpPr>
          <p:nvPr>
            <p:ph type="sldNum" sz="quarter" idx="12"/>
          </p:nvPr>
        </p:nvSpPr>
        <p:spPr>
          <a:xfrm>
            <a:off x="11894975" y="15685"/>
            <a:ext cx="297025" cy="365125"/>
          </a:xfrm>
        </p:spPr>
        <p:txBody>
          <a:bodyPr/>
          <a:lstStyle/>
          <a:p>
            <a:fld id="{27216716-3AC1-4E85-B45B-3972F6048731}" type="slidenum">
              <a:rPr lang="fr-BE" sz="1800" b="1" smtClean="0">
                <a:solidFill>
                  <a:schemeClr val="bg1"/>
                </a:solidFill>
              </a:rPr>
              <a:t>1</a:t>
            </a:fld>
            <a:endParaRPr lang="fr-BE" sz="1800" b="1" dirty="0">
              <a:solidFill>
                <a:schemeClr val="bg1"/>
              </a:solidFill>
            </a:endParaRPr>
          </a:p>
        </p:txBody>
      </p:sp>
      <p:sp>
        <p:nvSpPr>
          <p:cNvPr id="4" name="ZoneTexte 3">
            <a:extLst>
              <a:ext uri="{FF2B5EF4-FFF2-40B4-BE49-F238E27FC236}">
                <a16:creationId xmlns:a16="http://schemas.microsoft.com/office/drawing/2014/main" id="{FA8F129B-2617-BB7D-C9F9-D4AE9283884C}"/>
              </a:ext>
            </a:extLst>
          </p:cNvPr>
          <p:cNvSpPr txBox="1"/>
          <p:nvPr/>
        </p:nvSpPr>
        <p:spPr>
          <a:xfrm>
            <a:off x="0" y="6458647"/>
            <a:ext cx="1408922" cy="369332"/>
          </a:xfrm>
          <a:prstGeom prst="rect">
            <a:avLst/>
          </a:prstGeom>
          <a:noFill/>
        </p:spPr>
        <p:txBody>
          <a:bodyPr wrap="square" rtlCol="0">
            <a:spAutoFit/>
          </a:bodyPr>
          <a:lstStyle/>
          <a:p>
            <a:r>
              <a:rPr lang="fr-FR" b="1" dirty="0"/>
              <a:t>19/12/2025</a:t>
            </a:r>
          </a:p>
        </p:txBody>
      </p:sp>
    </p:spTree>
    <p:extLst>
      <p:ext uri="{BB962C8B-B14F-4D97-AF65-F5344CB8AC3E}">
        <p14:creationId xmlns:p14="http://schemas.microsoft.com/office/powerpoint/2010/main" val="2055830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5FDA8-B2C1-9BF7-4E43-2719F9D6CAB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AAFC447-65F5-98DD-64F7-652F659C5E8A}"/>
              </a:ext>
            </a:extLst>
          </p:cNvPr>
          <p:cNvSpPr>
            <a:spLocks noGrp="1"/>
          </p:cNvSpPr>
          <p:nvPr>
            <p:ph type="title"/>
          </p:nvPr>
        </p:nvSpPr>
        <p:spPr>
          <a:xfrm>
            <a:off x="738809" y="325369"/>
            <a:ext cx="10916897" cy="489639"/>
          </a:xfrm>
        </p:spPr>
        <p:txBody>
          <a:bodyPr>
            <a:normAutofit/>
          </a:bodyPr>
          <a:lstStyle/>
          <a:p>
            <a:r>
              <a:rPr lang="en-US" sz="2000" b="1" i="1" dirty="0"/>
              <a:t>L’ </a:t>
            </a:r>
            <a:r>
              <a:rPr lang="en-US" sz="2000" b="1" i="1" dirty="0" err="1"/>
              <a:t>Aluminium</a:t>
            </a:r>
            <a:r>
              <a:rPr lang="en-US" sz="2000" b="1" i="1" dirty="0"/>
              <a:t>, un levier-</a:t>
            </a:r>
            <a:r>
              <a:rPr lang="en-US" sz="2000" b="1" i="1" dirty="0" err="1"/>
              <a:t>clé</a:t>
            </a:r>
            <a:r>
              <a:rPr lang="en-US" sz="2000" b="1" i="1" dirty="0"/>
              <a:t> de la transition </a:t>
            </a:r>
            <a:r>
              <a:rPr lang="en-US" sz="2000" b="1" i="1" dirty="0" err="1"/>
              <a:t>énergétique</a:t>
            </a:r>
            <a:r>
              <a:rPr lang="en-US" sz="2000" b="1" i="1" dirty="0"/>
              <a:t> – </a:t>
            </a:r>
            <a:r>
              <a:rPr lang="fr-BE" sz="2000" b="1" dirty="0"/>
              <a:t>Christian LEROY                                                    9b           </a:t>
            </a:r>
            <a:endParaRPr lang="fr-BE" sz="2800" dirty="0"/>
          </a:p>
        </p:txBody>
      </p:sp>
      <p:sp>
        <p:nvSpPr>
          <p:cNvPr id="3" name="Espace réservé du contenu 2">
            <a:extLst>
              <a:ext uri="{FF2B5EF4-FFF2-40B4-BE49-F238E27FC236}">
                <a16:creationId xmlns:a16="http://schemas.microsoft.com/office/drawing/2014/main" id="{CA85F4EC-3299-1D41-0C56-B03A97106319}"/>
              </a:ext>
            </a:extLst>
          </p:cNvPr>
          <p:cNvSpPr>
            <a:spLocks noGrp="1"/>
          </p:cNvSpPr>
          <p:nvPr>
            <p:ph idx="1"/>
          </p:nvPr>
        </p:nvSpPr>
        <p:spPr>
          <a:xfrm>
            <a:off x="914400" y="930275"/>
            <a:ext cx="10515600" cy="4351338"/>
          </a:xfrm>
        </p:spPr>
        <p:txBody>
          <a:bodyPr>
            <a:normAutofit lnSpcReduction="10000"/>
          </a:bodyPr>
          <a:lstStyle/>
          <a:p>
            <a:pPr marL="0" indent="0">
              <a:buNone/>
            </a:pPr>
            <a:r>
              <a:rPr lang="fr-FR" sz="2200" b="1" u="sng" dirty="0"/>
              <a:t>Sigles et acronymes</a:t>
            </a:r>
          </a:p>
          <a:p>
            <a:r>
              <a:rPr lang="fr-FR" sz="2200" b="1" dirty="0"/>
              <a:t>Alumina                : </a:t>
            </a:r>
            <a:r>
              <a:rPr lang="fr-FR" sz="2200" dirty="0"/>
              <a:t>Oxyde d’aluminium hydraté</a:t>
            </a:r>
          </a:p>
          <a:p>
            <a:pPr marL="0" indent="0">
              <a:buNone/>
            </a:pPr>
            <a:r>
              <a:rPr lang="fr-FR" sz="2200" dirty="0"/>
              <a:t>                                     (Le plus abondant dans la croute terrestre après le silicium)</a:t>
            </a:r>
          </a:p>
          <a:p>
            <a:r>
              <a:rPr lang="fr-FR" sz="2200" b="1" dirty="0"/>
              <a:t>Bauxite                  : </a:t>
            </a:r>
            <a:r>
              <a:rPr lang="fr-FR" sz="2200" dirty="0"/>
              <a:t>Minerai mélange d’hydroxydes d’aluminium, d’oxydes de fer et     		                       de silice</a:t>
            </a:r>
          </a:p>
          <a:p>
            <a:r>
              <a:rPr lang="fr-FR" sz="2200" b="1" dirty="0"/>
              <a:t>Cryolithe               : </a:t>
            </a:r>
            <a:r>
              <a:rPr lang="fr-FR" sz="2200" dirty="0"/>
              <a:t>Fluorure double d'aluminium et de sodium (</a:t>
            </a:r>
            <a:r>
              <a:rPr lang="fr-BE" sz="2200" dirty="0"/>
              <a:t>Na</a:t>
            </a:r>
            <a:r>
              <a:rPr lang="fr-BE" sz="2200" baseline="-25000" dirty="0"/>
              <a:t>3</a:t>
            </a:r>
            <a:r>
              <a:rPr lang="fr-BE" sz="2200" dirty="0"/>
              <a:t>AlF</a:t>
            </a:r>
            <a:r>
              <a:rPr lang="fr-BE" sz="2200" baseline="-25000" dirty="0"/>
              <a:t>6</a:t>
            </a:r>
            <a:r>
              <a:rPr lang="fr-BE" sz="2200" dirty="0"/>
              <a:t>)</a:t>
            </a:r>
          </a:p>
          <a:p>
            <a:pPr marL="2286000" lvl="5" indent="0">
              <a:buNone/>
            </a:pPr>
            <a:r>
              <a:rPr lang="fr-FR" sz="2200" dirty="0"/>
              <a:t> Obtenu comme Minerai au Groenland ou par Synthèse</a:t>
            </a:r>
          </a:p>
          <a:p>
            <a:pPr marL="0" indent="0">
              <a:buNone/>
            </a:pPr>
            <a:endParaRPr lang="fr-FR" sz="2200" b="1" u="sng" dirty="0"/>
          </a:p>
          <a:p>
            <a:pPr marL="0" indent="0">
              <a:buNone/>
            </a:pPr>
            <a:r>
              <a:rPr lang="fr-FR" sz="2200" b="1" u="sng" dirty="0"/>
              <a:t>Références</a:t>
            </a:r>
          </a:p>
          <a:p>
            <a:pPr marL="0" indent="0">
              <a:buNone/>
            </a:pPr>
            <a:endParaRPr lang="fr-FR" sz="2200" b="1" u="sng" dirty="0"/>
          </a:p>
          <a:p>
            <a:pPr marL="0" indent="0">
              <a:buNone/>
            </a:pPr>
            <a:r>
              <a:rPr lang="fr-FR" sz="2200" b="1" dirty="0"/>
              <a:t>SEII événement 27/9/23 : </a:t>
            </a:r>
            <a:r>
              <a:rPr lang="fr-FR" sz="2200" dirty="0"/>
              <a:t>«  </a:t>
            </a:r>
            <a:r>
              <a:rPr lang="fr-FR" sz="2200" dirty="0">
                <a:hlinkClick r:id="rId2"/>
              </a:rPr>
              <a:t>Présentation (slides)</a:t>
            </a:r>
            <a:r>
              <a:rPr lang="fr-FR" sz="2200" dirty="0"/>
              <a:t> » Christian LEROY</a:t>
            </a:r>
            <a:endParaRPr lang="fr-FR" sz="2200" b="1" u="sng" dirty="0"/>
          </a:p>
          <a:p>
            <a:pPr marL="0" indent="0">
              <a:buNone/>
            </a:pPr>
            <a:endParaRPr lang="fr-BE" dirty="0"/>
          </a:p>
        </p:txBody>
      </p:sp>
      <p:sp>
        <p:nvSpPr>
          <p:cNvPr id="4" name="Espace réservé du numéro de diapositive 3">
            <a:extLst>
              <a:ext uri="{FF2B5EF4-FFF2-40B4-BE49-F238E27FC236}">
                <a16:creationId xmlns:a16="http://schemas.microsoft.com/office/drawing/2014/main" id="{86C58A30-D194-FE96-3BDC-4C2276BD7383}"/>
              </a:ext>
            </a:extLst>
          </p:cNvPr>
          <p:cNvSpPr>
            <a:spLocks noGrp="1"/>
          </p:cNvSpPr>
          <p:nvPr>
            <p:ph type="sldNum" sz="quarter" idx="12"/>
          </p:nvPr>
        </p:nvSpPr>
        <p:spPr/>
        <p:txBody>
          <a:bodyPr/>
          <a:lstStyle/>
          <a:p>
            <a:fld id="{27216716-3AC1-4E85-B45B-3972F6048731}" type="slidenum">
              <a:rPr lang="fr-BE" smtClean="0"/>
              <a:t>10</a:t>
            </a:fld>
            <a:endParaRPr lang="fr-BE"/>
          </a:p>
        </p:txBody>
      </p:sp>
    </p:spTree>
    <p:extLst>
      <p:ext uri="{BB962C8B-B14F-4D97-AF65-F5344CB8AC3E}">
        <p14:creationId xmlns:p14="http://schemas.microsoft.com/office/powerpoint/2010/main" val="410067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777FEA8D-671D-151D-6827-02609C84E27F}"/>
              </a:ext>
            </a:extLst>
          </p:cNvPr>
          <p:cNvPicPr>
            <a:picLocks noChangeAspect="1"/>
          </p:cNvPicPr>
          <p:nvPr/>
        </p:nvPicPr>
        <p:blipFill>
          <a:blip r:embed="rId3">
            <a:alphaModFix amt="70000"/>
          </a:blip>
          <a:stretch>
            <a:fillRect/>
          </a:stretch>
        </p:blipFill>
        <p:spPr>
          <a:xfrm>
            <a:off x="-1" y="1112216"/>
            <a:ext cx="12191999" cy="5748136"/>
          </a:xfrm>
          <a:prstGeom prst="rect">
            <a:avLst/>
          </a:prstGeom>
        </p:spPr>
      </p:pic>
      <p:pic>
        <p:nvPicPr>
          <p:cNvPr id="4" name="Image 3">
            <a:extLst>
              <a:ext uri="{FF2B5EF4-FFF2-40B4-BE49-F238E27FC236}">
                <a16:creationId xmlns:a16="http://schemas.microsoft.com/office/drawing/2014/main" id="{FC181452-2E02-D0ED-D61D-517DDD44AC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2192001" cy="1112216"/>
          </a:xfrm>
          <a:prstGeom prst="rect">
            <a:avLst/>
          </a:prstGeom>
        </p:spPr>
      </p:pic>
      <p:sp>
        <p:nvSpPr>
          <p:cNvPr id="9" name="Titre 8">
            <a:extLst>
              <a:ext uri="{FF2B5EF4-FFF2-40B4-BE49-F238E27FC236}">
                <a16:creationId xmlns:a16="http://schemas.microsoft.com/office/drawing/2014/main" id="{702A85A8-87B5-9A28-8F40-88C2AF0FF7D3}"/>
              </a:ext>
            </a:extLst>
          </p:cNvPr>
          <p:cNvSpPr>
            <a:spLocks noGrp="1"/>
          </p:cNvSpPr>
          <p:nvPr>
            <p:ph type="title"/>
          </p:nvPr>
        </p:nvSpPr>
        <p:spPr>
          <a:xfrm>
            <a:off x="0" y="0"/>
            <a:ext cx="10671586" cy="1112216"/>
          </a:xfrm>
        </p:spPr>
        <p:txBody>
          <a:bodyPr>
            <a:normAutofit/>
          </a:bodyPr>
          <a:lstStyle/>
          <a:p>
            <a:pPr marL="0" indent="0"/>
            <a:r>
              <a:rPr lang="fr-BE" sz="2200" b="1" i="1" dirty="0">
                <a:solidFill>
                  <a:schemeClr val="bg1"/>
                </a:solidFill>
                <a:latin typeface="+mn-lt"/>
              </a:rPr>
              <a:t>Le grand LEGO des éléments : comment rendre réels nos rêves technologiques ?  11/2023</a:t>
            </a:r>
            <a:br>
              <a:rPr lang="fr-BE" sz="2200" b="1" i="1" dirty="0">
                <a:solidFill>
                  <a:schemeClr val="bg1"/>
                </a:solidFill>
                <a:latin typeface="+mn-lt"/>
              </a:rPr>
            </a:br>
            <a:r>
              <a:rPr lang="fr-BE" sz="2200" b="1" dirty="0">
                <a:solidFill>
                  <a:schemeClr val="bg1"/>
                </a:solidFill>
                <a:latin typeface="+mn-lt"/>
              </a:rPr>
              <a:t>Léopold DEMIDDELEER , ex VP R&amp;D Solvay, expert </a:t>
            </a:r>
            <a:r>
              <a:rPr lang="fr-BE" sz="2200" b="1" dirty="0" err="1">
                <a:solidFill>
                  <a:schemeClr val="bg1"/>
                </a:solidFill>
                <a:latin typeface="+mn-lt"/>
              </a:rPr>
              <a:t>materials</a:t>
            </a:r>
            <a:r>
              <a:rPr lang="fr-BE" sz="2200" b="1" dirty="0">
                <a:solidFill>
                  <a:schemeClr val="bg1"/>
                </a:solidFill>
                <a:latin typeface="+mn-lt"/>
              </a:rPr>
              <a:t> </a:t>
            </a:r>
            <a:r>
              <a:rPr lang="fr-BE" sz="2200" b="1" dirty="0" err="1">
                <a:solidFill>
                  <a:schemeClr val="bg1"/>
                </a:solidFill>
                <a:latin typeface="+mn-lt"/>
              </a:rPr>
              <a:t>chemistry</a:t>
            </a:r>
            <a:endParaRPr lang="fr-BE" sz="2200" b="1" dirty="0">
              <a:solidFill>
                <a:schemeClr val="bg1"/>
              </a:solidFill>
              <a:latin typeface="+mn-lt"/>
            </a:endParaRPr>
          </a:p>
        </p:txBody>
      </p:sp>
      <p:sp>
        <p:nvSpPr>
          <p:cNvPr id="3" name="Espace réservé du contenu 2">
            <a:extLst>
              <a:ext uri="{FF2B5EF4-FFF2-40B4-BE49-F238E27FC236}">
                <a16:creationId xmlns:a16="http://schemas.microsoft.com/office/drawing/2014/main" id="{9FC8868D-1B65-0C91-BEB4-656B0522687B}"/>
              </a:ext>
            </a:extLst>
          </p:cNvPr>
          <p:cNvSpPr>
            <a:spLocks noGrp="1"/>
          </p:cNvSpPr>
          <p:nvPr>
            <p:ph idx="1"/>
          </p:nvPr>
        </p:nvSpPr>
        <p:spPr>
          <a:xfrm>
            <a:off x="0" y="1112216"/>
            <a:ext cx="12192000" cy="4629341"/>
          </a:xfrm>
        </p:spPr>
        <p:txBody>
          <a:bodyPr>
            <a:noAutofit/>
          </a:bodyPr>
          <a:lstStyle/>
          <a:p>
            <a:pPr marL="0" indent="0">
              <a:buNone/>
            </a:pPr>
            <a:r>
              <a:rPr lang="fr-BE" sz="2000" b="1" u="sng" dirty="0"/>
              <a:t>REE rare </a:t>
            </a:r>
            <a:r>
              <a:rPr lang="fr-BE" sz="2000" b="1" u="sng" dirty="0" err="1"/>
              <a:t>earth</a:t>
            </a:r>
            <a:r>
              <a:rPr lang="fr-BE" sz="2000" b="1" u="sng" dirty="0"/>
              <a:t> </a:t>
            </a:r>
            <a:r>
              <a:rPr lang="fr-BE" sz="2000" b="1" u="sng" dirty="0" err="1"/>
              <a:t>elements</a:t>
            </a:r>
            <a:r>
              <a:rPr lang="fr-BE" sz="2000" b="1" u="sng" dirty="0"/>
              <a:t> and CM </a:t>
            </a:r>
            <a:r>
              <a:rPr lang="fr-BE" sz="2000" b="1" u="sng" dirty="0" err="1"/>
              <a:t>critical</a:t>
            </a:r>
            <a:r>
              <a:rPr lang="fr-BE" sz="2000" b="1" u="sng" dirty="0"/>
              <a:t> </a:t>
            </a:r>
            <a:r>
              <a:rPr lang="fr-BE" sz="2000" b="1" u="sng" dirty="0" err="1"/>
              <a:t>materials</a:t>
            </a:r>
            <a:r>
              <a:rPr lang="fr-BE" sz="2000" b="1" u="sng" dirty="0"/>
              <a:t> </a:t>
            </a:r>
            <a:r>
              <a:rPr lang="fr-BE" sz="2000" b="1" dirty="0"/>
              <a:t> : </a:t>
            </a:r>
          </a:p>
          <a:p>
            <a:r>
              <a:rPr lang="fr-BE" sz="2000" b="1" dirty="0"/>
              <a:t>REE : 15 Lanthanides (all valence 3) :  La , Ce (4) , Pr , Nd , </a:t>
            </a:r>
            <a:r>
              <a:rPr lang="fr-BE" sz="2000" b="1" dirty="0" err="1"/>
              <a:t>Sm</a:t>
            </a:r>
            <a:r>
              <a:rPr lang="fr-BE" sz="2000" b="1" dirty="0"/>
              <a:t> , Eu , Gd , Tb , Dy , Ho , Er , Tm , Yb , Lu , + Y + Sc                                                                                         </a:t>
            </a:r>
          </a:p>
          <a:p>
            <a:r>
              <a:rPr lang="fr-BE" sz="2000" b="1" dirty="0"/>
              <a:t>CM : Sb , Be, Co , F , Ga , In , Mg , Pt , Ta , Nb, W , Graphite</a:t>
            </a:r>
          </a:p>
          <a:p>
            <a:pPr marL="0" indent="0">
              <a:buNone/>
            </a:pPr>
            <a:r>
              <a:rPr lang="fr-BE" sz="2000" b="1" u="sng" dirty="0"/>
              <a:t>Key </a:t>
            </a:r>
            <a:r>
              <a:rPr lang="fr-BE" sz="2000" b="1" u="sng" dirty="0" err="1"/>
              <a:t>enablers</a:t>
            </a:r>
            <a:r>
              <a:rPr lang="fr-BE" sz="2000" b="1" u="sng" dirty="0"/>
              <a:t> for </a:t>
            </a:r>
            <a:r>
              <a:rPr lang="fr-BE" sz="2000" b="1" u="sng" dirty="0" err="1"/>
              <a:t>energy</a:t>
            </a:r>
            <a:r>
              <a:rPr lang="fr-BE" sz="2000" b="1" u="sng" dirty="0"/>
              <a:t> transition:</a:t>
            </a:r>
            <a:r>
              <a:rPr lang="fr-BE" sz="2000" b="1" dirty="0"/>
              <a:t> PV (</a:t>
            </a:r>
            <a:r>
              <a:rPr lang="fr-BE" sz="2000" b="1" dirty="0" err="1"/>
              <a:t>solar</a:t>
            </a:r>
            <a:r>
              <a:rPr lang="fr-BE" sz="2000" b="1" dirty="0"/>
              <a:t>), magnets (</a:t>
            </a:r>
            <a:r>
              <a:rPr lang="fr-BE" sz="2000" b="1" dirty="0" err="1"/>
              <a:t>wind</a:t>
            </a:r>
            <a:r>
              <a:rPr lang="fr-BE" sz="2000" b="1" dirty="0"/>
              <a:t>, EV), batteries (EV, data centers), screen/casing (phones)</a:t>
            </a:r>
          </a:p>
          <a:p>
            <a:pPr marL="0" indent="0">
              <a:buNone/>
            </a:pPr>
            <a:r>
              <a:rPr lang="fr-BE" sz="2000" b="1" u="sng" dirty="0" err="1"/>
              <a:t>Footprint</a:t>
            </a:r>
            <a:r>
              <a:rPr lang="fr-BE" sz="2000" b="1" dirty="0"/>
              <a:t> : </a:t>
            </a:r>
            <a:r>
              <a:rPr lang="fr-BE" sz="2000" b="1" dirty="0" err="1"/>
              <a:t>serious</a:t>
            </a:r>
            <a:r>
              <a:rPr lang="fr-BE" sz="2000" b="1" dirty="0"/>
              <a:t> impacts due to </a:t>
            </a:r>
            <a:r>
              <a:rPr lang="fr-BE" sz="2000" b="1" dirty="0" err="1"/>
              <a:t>very</a:t>
            </a:r>
            <a:r>
              <a:rPr lang="fr-BE" sz="2000" b="1" dirty="0"/>
              <a:t> </a:t>
            </a:r>
            <a:r>
              <a:rPr lang="fr-BE" sz="2000" b="1" dirty="0" err="1"/>
              <a:t>complex</a:t>
            </a:r>
            <a:r>
              <a:rPr lang="fr-BE" sz="2000" b="1" dirty="0"/>
              <a:t> </a:t>
            </a:r>
            <a:r>
              <a:rPr lang="fr-BE" sz="2000" b="1" dirty="0" err="1"/>
              <a:t>chemical</a:t>
            </a:r>
            <a:r>
              <a:rPr lang="fr-BE" sz="2000" b="1" dirty="0"/>
              <a:t>/</a:t>
            </a:r>
            <a:r>
              <a:rPr lang="fr-BE" sz="2000" b="1" dirty="0" err="1"/>
              <a:t>metallurgical</a:t>
            </a:r>
            <a:r>
              <a:rPr lang="fr-BE" sz="2000" b="1" dirty="0"/>
              <a:t> </a:t>
            </a:r>
            <a:r>
              <a:rPr lang="fr-BE" sz="2000" b="1" dirty="0" err="1"/>
              <a:t>processes</a:t>
            </a:r>
            <a:r>
              <a:rPr lang="fr-BE" sz="2000" b="1" dirty="0"/>
              <a:t> for </a:t>
            </a:r>
            <a:r>
              <a:rPr lang="fr-BE" sz="2000" b="1" dirty="0" err="1"/>
              <a:t>element</a:t>
            </a:r>
            <a:r>
              <a:rPr lang="fr-BE" sz="2000" b="1" dirty="0"/>
              <a:t> </a:t>
            </a:r>
            <a:r>
              <a:rPr lang="fr-BE" sz="2000" b="1" dirty="0" err="1"/>
              <a:t>separation</a:t>
            </a:r>
            <a:r>
              <a:rPr lang="fr-BE" sz="2000" b="1" dirty="0"/>
              <a:t> like</a:t>
            </a:r>
          </a:p>
          <a:p>
            <a:pPr marL="0" indent="0">
              <a:buNone/>
            </a:pPr>
            <a:r>
              <a:rPr lang="fr-BE" sz="2000" b="1" dirty="0"/>
              <a:t>                    </a:t>
            </a:r>
            <a:r>
              <a:rPr lang="fr-BE" sz="2000" b="1" dirty="0" err="1"/>
              <a:t>acid</a:t>
            </a:r>
            <a:r>
              <a:rPr lang="fr-BE" sz="2000" b="1" dirty="0"/>
              <a:t> extraction, </a:t>
            </a:r>
            <a:r>
              <a:rPr lang="fr-BE" sz="2000" b="1" dirty="0" err="1"/>
              <a:t>liquid</a:t>
            </a:r>
            <a:r>
              <a:rPr lang="fr-BE" sz="2000" b="1" dirty="0"/>
              <a:t>/</a:t>
            </a:r>
            <a:r>
              <a:rPr lang="fr-BE" sz="2000" b="1" dirty="0" err="1"/>
              <a:t>liquid</a:t>
            </a:r>
            <a:r>
              <a:rPr lang="fr-BE" sz="2000" b="1" dirty="0"/>
              <a:t> extraction, ion exchange </a:t>
            </a:r>
            <a:r>
              <a:rPr lang="fr-BE" sz="2000" b="1" dirty="0" err="1"/>
              <a:t>resin</a:t>
            </a:r>
            <a:r>
              <a:rPr lang="fr-BE" sz="2000" b="1" dirty="0"/>
              <a:t>, </a:t>
            </a:r>
            <a:r>
              <a:rPr lang="fr-BE" sz="2000" b="1" dirty="0" err="1"/>
              <a:t>electrolyse</a:t>
            </a:r>
            <a:r>
              <a:rPr lang="fr-BE" sz="2000" b="1" dirty="0"/>
              <a:t> + </a:t>
            </a:r>
            <a:r>
              <a:rPr lang="fr-BE" sz="2000" b="1" dirty="0" err="1"/>
              <a:t>ethical</a:t>
            </a:r>
            <a:r>
              <a:rPr lang="fr-BE" sz="2000" b="1" dirty="0"/>
              <a:t> issues (Coltan Ta-Nb)                            </a:t>
            </a:r>
          </a:p>
          <a:p>
            <a:pPr marL="0" indent="0">
              <a:buNone/>
            </a:pPr>
            <a:r>
              <a:rPr lang="fr-BE" sz="2000" b="1" u="sng" dirty="0"/>
              <a:t>How to solve </a:t>
            </a:r>
            <a:r>
              <a:rPr lang="fr-BE" sz="2000" b="1" u="sng" dirty="0" err="1"/>
              <a:t>such</a:t>
            </a:r>
            <a:r>
              <a:rPr lang="fr-BE" sz="2000" b="1" u="sng" dirty="0"/>
              <a:t> a </a:t>
            </a:r>
            <a:r>
              <a:rPr lang="fr-BE" sz="2000" b="1" u="sng" dirty="0" err="1"/>
              <a:t>paradox</a:t>
            </a:r>
            <a:r>
              <a:rPr lang="fr-BE" sz="2000" b="1" u="sng" dirty="0"/>
              <a:t>? </a:t>
            </a:r>
            <a:r>
              <a:rPr lang="fr-BE" sz="2000" b="1" dirty="0"/>
              <a:t> to </a:t>
            </a:r>
            <a:r>
              <a:rPr lang="fr-BE" sz="2000" b="1" dirty="0" err="1"/>
              <a:t>develop</a:t>
            </a:r>
            <a:r>
              <a:rPr lang="fr-BE" sz="2000" b="1" dirty="0"/>
              <a:t> new clean extraction </a:t>
            </a:r>
            <a:r>
              <a:rPr lang="fr-BE" sz="2000" b="1" dirty="0" err="1"/>
              <a:t>processes</a:t>
            </a:r>
            <a:r>
              <a:rPr lang="fr-BE" sz="2000" b="1" dirty="0"/>
              <a:t> (</a:t>
            </a:r>
            <a:r>
              <a:rPr lang="fr-BE" sz="2000" b="1" dirty="0" err="1"/>
              <a:t>chemical</a:t>
            </a:r>
            <a:r>
              <a:rPr lang="fr-BE" sz="2000" b="1" dirty="0"/>
              <a:t> and </a:t>
            </a:r>
            <a:r>
              <a:rPr lang="fr-BE" sz="2000" b="1" dirty="0" err="1"/>
              <a:t>metallurgical</a:t>
            </a:r>
            <a:r>
              <a:rPr lang="fr-BE" sz="2000" b="1" dirty="0"/>
              <a:t>)</a:t>
            </a:r>
          </a:p>
          <a:p>
            <a:pPr marL="0" indent="0">
              <a:buNone/>
            </a:pPr>
            <a:r>
              <a:rPr lang="fr-BE" sz="2000" b="1" dirty="0"/>
              <a:t>                                                        to </a:t>
            </a:r>
            <a:r>
              <a:rPr lang="fr-BE" sz="2000" b="1" dirty="0" err="1"/>
              <a:t>assess</a:t>
            </a:r>
            <a:r>
              <a:rPr lang="fr-BE" sz="2000" b="1" dirty="0"/>
              <a:t> and </a:t>
            </a:r>
            <a:r>
              <a:rPr lang="fr-BE" sz="2000" b="1" dirty="0" err="1"/>
              <a:t>optimize</a:t>
            </a:r>
            <a:r>
              <a:rPr lang="fr-BE" sz="2000" b="1" dirty="0"/>
              <a:t> life cycle </a:t>
            </a:r>
            <a:r>
              <a:rPr lang="fr-BE" sz="2000" b="1" dirty="0" err="1"/>
              <a:t>analysis</a:t>
            </a:r>
            <a:r>
              <a:rPr lang="fr-BE" sz="2000" b="1" dirty="0"/>
              <a:t> (</a:t>
            </a:r>
            <a:r>
              <a:rPr lang="fr-BE" sz="2000" b="1" dirty="0" err="1"/>
              <a:t>including</a:t>
            </a:r>
            <a:r>
              <a:rPr lang="fr-BE" sz="2000" b="1" dirty="0"/>
              <a:t> </a:t>
            </a:r>
            <a:r>
              <a:rPr lang="fr-BE" sz="2000" b="1" dirty="0" err="1"/>
              <a:t>recycling</a:t>
            </a:r>
            <a:r>
              <a:rPr lang="fr-BE" sz="2000" b="1" dirty="0"/>
              <a:t> of RRE and CM)</a:t>
            </a:r>
          </a:p>
          <a:p>
            <a:pPr marL="0" indent="0">
              <a:buNone/>
            </a:pPr>
            <a:r>
              <a:rPr lang="fr-BE" sz="2000" b="1" dirty="0"/>
              <a:t>                                                        to change application to </a:t>
            </a:r>
            <a:r>
              <a:rPr lang="fr-BE" sz="2000" b="1" dirty="0" err="1"/>
              <a:t>reduce</a:t>
            </a:r>
            <a:r>
              <a:rPr lang="fr-BE" sz="2000" b="1" dirty="0"/>
              <a:t> REE &amp; CM content and use alternative solutions </a:t>
            </a:r>
          </a:p>
          <a:p>
            <a:pPr marL="0" indent="0">
              <a:buNone/>
            </a:pPr>
            <a:r>
              <a:rPr lang="fr-BE" sz="2000" b="1" dirty="0"/>
              <a:t>                                                        to </a:t>
            </a:r>
            <a:r>
              <a:rPr lang="fr-BE" sz="2000" b="1" dirty="0" err="1"/>
              <a:t>develop</a:t>
            </a:r>
            <a:r>
              <a:rPr lang="fr-BE" sz="2000" b="1" dirty="0"/>
              <a:t> a </a:t>
            </a:r>
            <a:r>
              <a:rPr lang="fr-BE" sz="2000" b="1" dirty="0" err="1"/>
              <a:t>fair</a:t>
            </a:r>
            <a:r>
              <a:rPr lang="fr-BE" sz="2000" b="1" dirty="0"/>
              <a:t> and </a:t>
            </a:r>
            <a:r>
              <a:rPr lang="fr-BE" sz="2000" b="1" dirty="0" err="1"/>
              <a:t>ethical</a:t>
            </a:r>
            <a:r>
              <a:rPr lang="fr-BE" sz="2000" b="1" dirty="0"/>
              <a:t> exploration &amp; </a:t>
            </a:r>
            <a:r>
              <a:rPr lang="fr-BE" sz="2000" b="1" dirty="0" err="1"/>
              <a:t>mining</a:t>
            </a:r>
            <a:r>
              <a:rPr lang="fr-BE" sz="2000" b="1" dirty="0"/>
              <a:t> of REE and CM</a:t>
            </a:r>
          </a:p>
          <a:p>
            <a:pPr marL="0" indent="0">
              <a:buNone/>
            </a:pPr>
            <a:endParaRPr lang="fr-BE" sz="2000" b="1" dirty="0"/>
          </a:p>
          <a:p>
            <a:pPr marL="0" indent="0">
              <a:buNone/>
            </a:pPr>
            <a:r>
              <a:rPr lang="fr-BE" sz="2000" b="1" u="sng" dirty="0"/>
              <a:t>Note : </a:t>
            </a:r>
            <a:r>
              <a:rPr lang="fr-BE" sz="2000" b="1" dirty="0" err="1"/>
              <a:t>nuclear</a:t>
            </a:r>
            <a:r>
              <a:rPr lang="fr-BE" sz="2000" b="1" dirty="0"/>
              <a:t> </a:t>
            </a:r>
            <a:r>
              <a:rPr lang="fr-BE" sz="2000" b="1" dirty="0" err="1"/>
              <a:t>elements</a:t>
            </a:r>
            <a:r>
              <a:rPr lang="fr-BE" sz="2000" b="1" dirty="0"/>
              <a:t> like U, Pu, Th not </a:t>
            </a:r>
            <a:r>
              <a:rPr lang="fr-BE" sz="2000" b="1" dirty="0" err="1"/>
              <a:t>considered</a:t>
            </a:r>
            <a:r>
              <a:rPr lang="fr-BE" sz="2000" b="1" dirty="0"/>
              <a:t> in </a:t>
            </a:r>
            <a:r>
              <a:rPr lang="fr-BE" sz="2000" b="1" dirty="0" err="1"/>
              <a:t>this</a:t>
            </a:r>
            <a:r>
              <a:rPr lang="fr-BE" sz="2000" b="1" dirty="0"/>
              <a:t> </a:t>
            </a:r>
            <a:r>
              <a:rPr lang="fr-BE" sz="2000" b="1" dirty="0" err="1"/>
              <a:t>summary</a:t>
            </a:r>
            <a:r>
              <a:rPr lang="fr-BE" sz="2000" b="1" dirty="0"/>
              <a:t>                                                                                       </a:t>
            </a:r>
          </a:p>
        </p:txBody>
      </p:sp>
      <p:sp>
        <p:nvSpPr>
          <p:cNvPr id="7" name="Espace réservé du numéro de diapositive 4">
            <a:extLst>
              <a:ext uri="{FF2B5EF4-FFF2-40B4-BE49-F238E27FC236}">
                <a16:creationId xmlns:a16="http://schemas.microsoft.com/office/drawing/2014/main" id="{59194D9B-683E-C5B9-25EE-B5FAE264C097}"/>
              </a:ext>
            </a:extLst>
          </p:cNvPr>
          <p:cNvSpPr txBox="1">
            <a:spLocks/>
          </p:cNvSpPr>
          <p:nvPr/>
        </p:nvSpPr>
        <p:spPr>
          <a:xfrm>
            <a:off x="11796920" y="40997"/>
            <a:ext cx="333361"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216716-3AC1-4E85-B45B-3972F6048731}" type="slidenum">
              <a:rPr lang="fr-BE" sz="1800" smtClean="0">
                <a:solidFill>
                  <a:schemeClr val="bg1"/>
                </a:solidFill>
              </a:rPr>
              <a:pPr/>
              <a:t>11</a:t>
            </a:fld>
            <a:endParaRPr lang="fr-BE" sz="1800" dirty="0">
              <a:solidFill>
                <a:schemeClr val="bg1"/>
              </a:solidFill>
            </a:endParaRPr>
          </a:p>
        </p:txBody>
      </p:sp>
    </p:spTree>
    <p:extLst>
      <p:ext uri="{BB962C8B-B14F-4D97-AF65-F5344CB8AC3E}">
        <p14:creationId xmlns:p14="http://schemas.microsoft.com/office/powerpoint/2010/main" val="8005350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8E036C-B17F-2DAD-D7C8-49243F40DB6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7A7F0F2-D77A-0662-DBDF-5568AC7753A4}"/>
              </a:ext>
            </a:extLst>
          </p:cNvPr>
          <p:cNvSpPr>
            <a:spLocks noGrp="1"/>
          </p:cNvSpPr>
          <p:nvPr>
            <p:ph type="title"/>
          </p:nvPr>
        </p:nvSpPr>
        <p:spPr>
          <a:xfrm>
            <a:off x="738809" y="325369"/>
            <a:ext cx="10916897" cy="489639"/>
          </a:xfrm>
        </p:spPr>
        <p:txBody>
          <a:bodyPr>
            <a:normAutofit/>
          </a:bodyPr>
          <a:lstStyle/>
          <a:p>
            <a:r>
              <a:rPr lang="fr-BE" sz="2000" b="1" i="1" dirty="0"/>
              <a:t>Le grand LEGO des éléments</a:t>
            </a:r>
            <a:r>
              <a:rPr lang="en-US" sz="2000" b="1" i="1" dirty="0"/>
              <a:t>– Léopold DEMIDDELEER</a:t>
            </a:r>
            <a:endParaRPr lang="fr-BE" sz="2000" dirty="0"/>
          </a:p>
        </p:txBody>
      </p:sp>
      <p:sp>
        <p:nvSpPr>
          <p:cNvPr id="3" name="Espace réservé du contenu 2">
            <a:extLst>
              <a:ext uri="{FF2B5EF4-FFF2-40B4-BE49-F238E27FC236}">
                <a16:creationId xmlns:a16="http://schemas.microsoft.com/office/drawing/2014/main" id="{32E5C70E-0523-F3F6-89B6-6899E6295ED8}"/>
              </a:ext>
            </a:extLst>
          </p:cNvPr>
          <p:cNvSpPr>
            <a:spLocks noGrp="1"/>
          </p:cNvSpPr>
          <p:nvPr>
            <p:ph idx="1"/>
          </p:nvPr>
        </p:nvSpPr>
        <p:spPr>
          <a:xfrm>
            <a:off x="914399" y="930275"/>
            <a:ext cx="10625959" cy="4351338"/>
          </a:xfrm>
        </p:spPr>
        <p:txBody>
          <a:bodyPr>
            <a:normAutofit/>
          </a:bodyPr>
          <a:lstStyle/>
          <a:p>
            <a:pPr marL="0" indent="0">
              <a:buNone/>
            </a:pPr>
            <a:r>
              <a:rPr lang="fr-FR" sz="2200" b="1" u="sng" dirty="0"/>
              <a:t>Sigles et acronymes</a:t>
            </a:r>
          </a:p>
          <a:p>
            <a:r>
              <a:rPr lang="fr-FR" sz="2200" b="1" dirty="0"/>
              <a:t>CM                : </a:t>
            </a:r>
            <a:r>
              <a:rPr lang="fr-FR" sz="2200" dirty="0"/>
              <a:t>Critical Materials</a:t>
            </a:r>
          </a:p>
          <a:p>
            <a:r>
              <a:rPr lang="fr-FR" sz="2200" b="1" dirty="0"/>
              <a:t>EV                 : </a:t>
            </a:r>
            <a:r>
              <a:rPr lang="fr-FR" sz="2200" dirty="0"/>
              <a:t>Electric </a:t>
            </a:r>
            <a:r>
              <a:rPr lang="fr-FR" sz="2200" dirty="0" err="1"/>
              <a:t>Vehicles</a:t>
            </a:r>
            <a:endParaRPr lang="fr-FR" sz="2200" dirty="0"/>
          </a:p>
          <a:p>
            <a:r>
              <a:rPr lang="fr-FR" sz="2200" b="1" dirty="0"/>
              <a:t>PV                 : </a:t>
            </a:r>
            <a:r>
              <a:rPr lang="fr-FR" sz="2200" dirty="0"/>
              <a:t>Photo Voltaïque</a:t>
            </a:r>
          </a:p>
          <a:p>
            <a:r>
              <a:rPr lang="fr-FR" sz="2200" b="1" dirty="0"/>
              <a:t>REE/ETR       : </a:t>
            </a:r>
            <a:r>
              <a:rPr lang="fr-FR" sz="2200" dirty="0"/>
              <a:t>Rare </a:t>
            </a:r>
            <a:r>
              <a:rPr lang="fr-FR" sz="2200" dirty="0" err="1"/>
              <a:t>Earth</a:t>
            </a:r>
            <a:r>
              <a:rPr lang="fr-FR" sz="2200" dirty="0"/>
              <a:t> </a:t>
            </a:r>
            <a:r>
              <a:rPr lang="fr-FR" sz="2200" dirty="0" err="1"/>
              <a:t>Elements</a:t>
            </a:r>
            <a:r>
              <a:rPr lang="fr-FR" sz="2200" dirty="0"/>
              <a:t> / Eléments Terres Rares</a:t>
            </a:r>
          </a:p>
          <a:p>
            <a:pPr marL="0" indent="0">
              <a:buNone/>
            </a:pPr>
            <a:endParaRPr lang="fr-FR" sz="2200" b="1" u="sng" dirty="0"/>
          </a:p>
          <a:p>
            <a:pPr marL="0" indent="0">
              <a:buNone/>
            </a:pPr>
            <a:r>
              <a:rPr lang="fr-FR" sz="2200" b="1" u="sng" dirty="0"/>
              <a:t>Références</a:t>
            </a:r>
          </a:p>
          <a:p>
            <a:r>
              <a:rPr lang="fr-FR" sz="2200" b="1" dirty="0"/>
              <a:t>SEII événement 24/11/23 : </a:t>
            </a:r>
          </a:p>
          <a:p>
            <a:pPr marL="0" indent="0">
              <a:buNone/>
            </a:pPr>
            <a:r>
              <a:rPr lang="fr-FR" sz="2200" b="1" dirty="0"/>
              <a:t>	« </a:t>
            </a:r>
            <a:r>
              <a:rPr lang="fr-FR" sz="2200" dirty="0" err="1">
                <a:hlinkClick r:id="rId2"/>
              </a:rPr>
              <a:t>Presentation</a:t>
            </a:r>
            <a:r>
              <a:rPr lang="fr-FR" sz="2200" dirty="0">
                <a:hlinkClick r:id="rId2"/>
              </a:rPr>
              <a:t> (slides)</a:t>
            </a:r>
            <a:r>
              <a:rPr lang="fr-FR" sz="2200" dirty="0"/>
              <a:t> </a:t>
            </a:r>
            <a:r>
              <a:rPr lang="fr-FR" sz="2200" b="1" dirty="0"/>
              <a:t>» Léopold DEMIDDELEER</a:t>
            </a:r>
            <a:endParaRPr lang="fr-FR" sz="2200" b="1" u="sng" dirty="0"/>
          </a:p>
          <a:p>
            <a:pPr marL="0" indent="0">
              <a:buNone/>
            </a:pPr>
            <a:r>
              <a:rPr lang="fr-FR" sz="2200" b="1" dirty="0"/>
              <a:t>	</a:t>
            </a:r>
            <a:r>
              <a:rPr lang="fr-FR" sz="2200" dirty="0"/>
              <a:t>« </a:t>
            </a:r>
            <a:r>
              <a:rPr lang="fr-FR" sz="2200" dirty="0">
                <a:hlinkClick r:id="rId3"/>
              </a:rPr>
              <a:t>Article de synthèse</a:t>
            </a:r>
            <a:r>
              <a:rPr lang="fr-FR" sz="2200" dirty="0"/>
              <a:t> </a:t>
            </a:r>
            <a:r>
              <a:rPr lang="fr-FR" sz="2200" b="1" dirty="0"/>
              <a:t>»</a:t>
            </a:r>
            <a:r>
              <a:rPr lang="fr-FR" sz="2200" dirty="0"/>
              <a:t>    </a:t>
            </a:r>
            <a:r>
              <a:rPr lang="fr-FR" sz="2200" b="1" dirty="0"/>
              <a:t>Léopold DEMIDDELEER</a:t>
            </a:r>
          </a:p>
          <a:p>
            <a:pPr marL="0" indent="0">
              <a:buNone/>
            </a:pPr>
            <a:endParaRPr lang="fr-BE" dirty="0"/>
          </a:p>
        </p:txBody>
      </p:sp>
    </p:spTree>
    <p:extLst>
      <p:ext uri="{BB962C8B-B14F-4D97-AF65-F5344CB8AC3E}">
        <p14:creationId xmlns:p14="http://schemas.microsoft.com/office/powerpoint/2010/main" val="2055796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ciel, usine, industrie, Centrale électrique&#10;&#10;Le contenu généré par l’IA peut être incorrect.">
            <a:extLst>
              <a:ext uri="{FF2B5EF4-FFF2-40B4-BE49-F238E27FC236}">
                <a16:creationId xmlns:a16="http://schemas.microsoft.com/office/drawing/2014/main" id="{735A2141-CDAF-3B58-4FF5-8F4412ED732C}"/>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1" y="1112216"/>
            <a:ext cx="12192000" cy="5747996"/>
          </a:xfrm>
          <a:prstGeom prst="rect">
            <a:avLst/>
          </a:prstGeom>
        </p:spPr>
      </p:pic>
      <p:pic>
        <p:nvPicPr>
          <p:cNvPr id="2" name="Image 1">
            <a:extLst>
              <a:ext uri="{FF2B5EF4-FFF2-40B4-BE49-F238E27FC236}">
                <a16:creationId xmlns:a16="http://schemas.microsoft.com/office/drawing/2014/main" id="{F4638CC8-9FA3-A1F6-21E7-0BD862FE8B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2192001" cy="1112216"/>
          </a:xfrm>
          <a:prstGeom prst="rect">
            <a:avLst/>
          </a:prstGeom>
        </p:spPr>
      </p:pic>
      <p:sp>
        <p:nvSpPr>
          <p:cNvPr id="7" name="Titre 6">
            <a:extLst>
              <a:ext uri="{FF2B5EF4-FFF2-40B4-BE49-F238E27FC236}">
                <a16:creationId xmlns:a16="http://schemas.microsoft.com/office/drawing/2014/main" id="{F90C780B-0554-FB5F-6D31-F410E8E4C1B7}"/>
              </a:ext>
            </a:extLst>
          </p:cNvPr>
          <p:cNvSpPr>
            <a:spLocks noGrp="1"/>
          </p:cNvSpPr>
          <p:nvPr>
            <p:ph type="title"/>
          </p:nvPr>
        </p:nvSpPr>
        <p:spPr>
          <a:xfrm>
            <a:off x="0" y="1"/>
            <a:ext cx="12192000" cy="1112216"/>
          </a:xfrm>
        </p:spPr>
        <p:txBody>
          <a:bodyPr>
            <a:normAutofit fontScale="90000"/>
          </a:bodyPr>
          <a:lstStyle/>
          <a:p>
            <a:pPr marL="0" indent="0"/>
            <a:r>
              <a:rPr lang="fr-BE" sz="2200" b="1" i="1" dirty="0">
                <a:solidFill>
                  <a:schemeClr val="bg1"/>
                </a:solidFill>
                <a:latin typeface="+mn-lt"/>
              </a:rPr>
              <a:t>Le monde pétrolier et la transition énergétique   12/2023</a:t>
            </a:r>
            <a:br>
              <a:rPr lang="fr-BE" sz="2200" b="1" i="1" dirty="0">
                <a:solidFill>
                  <a:schemeClr val="bg1"/>
                </a:solidFill>
                <a:latin typeface="+mn-lt"/>
              </a:rPr>
            </a:br>
            <a:br>
              <a:rPr lang="fr-BE" sz="2200" b="1" i="1" dirty="0">
                <a:solidFill>
                  <a:schemeClr val="bg1"/>
                </a:solidFill>
                <a:latin typeface="+mn-lt"/>
              </a:rPr>
            </a:br>
            <a:r>
              <a:rPr lang="fr-BE" sz="2200" b="1" dirty="0">
                <a:solidFill>
                  <a:schemeClr val="bg1"/>
                </a:solidFill>
                <a:latin typeface="+mn-lt"/>
              </a:rPr>
              <a:t>Xavier LIMPENS &amp; Michel GOVAERTS , ex </a:t>
            </a:r>
            <a:r>
              <a:rPr lang="fr-BE" sz="2200" b="1" dirty="0" err="1">
                <a:solidFill>
                  <a:schemeClr val="bg1"/>
                </a:solidFill>
                <a:latin typeface="+mn-lt"/>
              </a:rPr>
              <a:t>TotalEnergies</a:t>
            </a:r>
            <a:br>
              <a:rPr lang="fr-BE" sz="1800" dirty="0"/>
            </a:br>
            <a:endParaRPr lang="fr-BE" sz="1800" dirty="0"/>
          </a:p>
        </p:txBody>
      </p:sp>
      <p:sp>
        <p:nvSpPr>
          <p:cNvPr id="3" name="Espace réservé du contenu 2">
            <a:extLst>
              <a:ext uri="{FF2B5EF4-FFF2-40B4-BE49-F238E27FC236}">
                <a16:creationId xmlns:a16="http://schemas.microsoft.com/office/drawing/2014/main" id="{7524A1A6-3021-2804-6793-51673E2A8D8D}"/>
              </a:ext>
            </a:extLst>
          </p:cNvPr>
          <p:cNvSpPr>
            <a:spLocks noGrp="1"/>
          </p:cNvSpPr>
          <p:nvPr>
            <p:ph idx="1"/>
          </p:nvPr>
        </p:nvSpPr>
        <p:spPr>
          <a:xfrm>
            <a:off x="36367" y="1112215"/>
            <a:ext cx="12119264" cy="5745783"/>
          </a:xfrm>
        </p:spPr>
        <p:txBody>
          <a:bodyPr>
            <a:normAutofit fontScale="25000" lnSpcReduction="20000"/>
          </a:bodyPr>
          <a:lstStyle/>
          <a:p>
            <a:pPr marL="0" indent="0">
              <a:buNone/>
            </a:pPr>
            <a:r>
              <a:rPr lang="fr-BE" sz="8000" b="1" u="sng" dirty="0"/>
              <a:t>Oil and Gas key figures </a:t>
            </a:r>
            <a:r>
              <a:rPr lang="fr-BE" sz="8000" b="1" dirty="0"/>
              <a:t>: total world </a:t>
            </a:r>
            <a:r>
              <a:rPr lang="fr-BE" sz="8000" b="1" dirty="0" err="1"/>
              <a:t>oil</a:t>
            </a:r>
            <a:r>
              <a:rPr lang="fr-BE" sz="8000" b="1" dirty="0"/>
              <a:t> production =  100 Mb/d  (M barrels per </a:t>
            </a:r>
            <a:r>
              <a:rPr lang="fr-BE" sz="8000" b="1" dirty="0" err="1"/>
              <a:t>day</a:t>
            </a:r>
            <a:r>
              <a:rPr lang="fr-BE" sz="8000" b="1" dirty="0"/>
              <a:t>)   </a:t>
            </a:r>
          </a:p>
          <a:p>
            <a:pPr marL="0" indent="0">
              <a:buNone/>
            </a:pPr>
            <a:r>
              <a:rPr lang="fr-BE" sz="8000" b="1" dirty="0"/>
              <a:t>                                             total </a:t>
            </a:r>
            <a:r>
              <a:rPr lang="fr-BE" sz="8000" b="1" dirty="0" err="1"/>
              <a:t>oil</a:t>
            </a:r>
            <a:r>
              <a:rPr lang="fr-BE" sz="8000" b="1" dirty="0"/>
              <a:t> </a:t>
            </a:r>
            <a:r>
              <a:rPr lang="fr-BE" sz="8000" b="1" dirty="0" err="1"/>
              <a:t>reserves</a:t>
            </a:r>
            <a:r>
              <a:rPr lang="fr-BE" sz="8000" b="1" dirty="0"/>
              <a:t> = 10,420 EJ (Exajoule)  (IA + BP </a:t>
            </a:r>
            <a:r>
              <a:rPr lang="fr-BE" sz="8000" b="1" dirty="0" err="1"/>
              <a:t>Statistics</a:t>
            </a:r>
            <a:r>
              <a:rPr lang="fr-BE" sz="8000" b="1" dirty="0"/>
              <a:t>)    </a:t>
            </a:r>
          </a:p>
          <a:p>
            <a:pPr marL="0" indent="0">
              <a:buNone/>
            </a:pPr>
            <a:r>
              <a:rPr lang="fr-BE" sz="8000" b="1" dirty="0"/>
              <a:t>                                             total world </a:t>
            </a:r>
            <a:r>
              <a:rPr lang="fr-BE" sz="8000" b="1" dirty="0" err="1"/>
              <a:t>gas</a:t>
            </a:r>
            <a:r>
              <a:rPr lang="fr-BE" sz="8000" b="1" dirty="0"/>
              <a:t> production =  4,000 </a:t>
            </a:r>
            <a:r>
              <a:rPr lang="fr-BE" sz="8000" b="1" dirty="0" err="1"/>
              <a:t>Bcm</a:t>
            </a:r>
            <a:r>
              <a:rPr lang="fr-BE" sz="8000" b="1" dirty="0"/>
              <a:t>  (Gm</a:t>
            </a:r>
            <a:r>
              <a:rPr lang="fr-BE" sz="8000" b="1" baseline="30000" dirty="0"/>
              <a:t>3</a:t>
            </a:r>
            <a:r>
              <a:rPr lang="fr-BE" sz="8000" b="1" dirty="0"/>
              <a:t>)   </a:t>
            </a:r>
          </a:p>
          <a:p>
            <a:pPr marL="0" indent="0">
              <a:buNone/>
            </a:pPr>
            <a:r>
              <a:rPr lang="fr-BE" sz="8000" b="1" dirty="0"/>
              <a:t>                                             total </a:t>
            </a:r>
            <a:r>
              <a:rPr lang="fr-BE" sz="8000" b="1" dirty="0" err="1"/>
              <a:t>gas</a:t>
            </a:r>
            <a:r>
              <a:rPr lang="fr-BE" sz="8000" b="1" dirty="0"/>
              <a:t> </a:t>
            </a:r>
            <a:r>
              <a:rPr lang="fr-BE" sz="8000" b="1" dirty="0" err="1"/>
              <a:t>reserves</a:t>
            </a:r>
            <a:r>
              <a:rPr lang="fr-BE" sz="8000" b="1" dirty="0"/>
              <a:t> =  7,920 EJ (Exajoule) </a:t>
            </a:r>
          </a:p>
          <a:p>
            <a:pPr marL="0" indent="0">
              <a:buNone/>
            </a:pPr>
            <a:r>
              <a:rPr lang="fr-BE" sz="8000" b="1" dirty="0"/>
              <a:t>                                             (IA &amp; BP </a:t>
            </a:r>
            <a:r>
              <a:rPr lang="fr-BE" sz="8000" b="1" dirty="0" err="1"/>
              <a:t>statistics</a:t>
            </a:r>
            <a:r>
              <a:rPr lang="fr-BE" sz="8000" b="1" dirty="0"/>
              <a:t> 2022-2024)   </a:t>
            </a:r>
          </a:p>
          <a:p>
            <a:pPr marL="0" indent="0">
              <a:buNone/>
            </a:pPr>
            <a:endParaRPr lang="fr-BE" sz="8000" b="1" dirty="0">
              <a:latin typeface="+mj-lt"/>
            </a:endParaRPr>
          </a:p>
          <a:p>
            <a:pPr marL="0" indent="0">
              <a:buNone/>
            </a:pPr>
            <a:r>
              <a:rPr lang="fr-BE" sz="8000" b="1" u="sng" dirty="0" err="1"/>
              <a:t>Perimeter</a:t>
            </a:r>
            <a:r>
              <a:rPr lang="fr-BE" sz="8000" b="1" u="sng" dirty="0"/>
              <a:t> </a:t>
            </a:r>
            <a:r>
              <a:rPr lang="fr-BE" sz="8000" b="1" dirty="0"/>
              <a:t>: exploration, production, transportation, </a:t>
            </a:r>
            <a:r>
              <a:rPr lang="fr-BE" sz="8000" b="1" dirty="0" err="1"/>
              <a:t>oil</a:t>
            </a:r>
            <a:r>
              <a:rPr lang="fr-BE" sz="8000" b="1" dirty="0"/>
              <a:t> </a:t>
            </a:r>
            <a:r>
              <a:rPr lang="fr-BE" sz="8000" b="1" dirty="0" err="1"/>
              <a:t>refinery</a:t>
            </a:r>
            <a:r>
              <a:rPr lang="fr-BE" sz="8000" b="1" dirty="0"/>
              <a:t>, </a:t>
            </a:r>
            <a:r>
              <a:rPr lang="fr-BE" sz="8000" b="1" dirty="0" err="1"/>
              <a:t>petrochemistry</a:t>
            </a:r>
            <a:r>
              <a:rPr lang="fr-BE" sz="8000" b="1" dirty="0"/>
              <a:t> (to </a:t>
            </a:r>
            <a:r>
              <a:rPr lang="fr-BE" sz="8000" b="1" dirty="0" err="1"/>
              <a:t>some</a:t>
            </a:r>
            <a:r>
              <a:rPr lang="fr-BE" sz="8000" b="1" dirty="0"/>
              <a:t> </a:t>
            </a:r>
            <a:r>
              <a:rPr lang="fr-BE" sz="8000" b="1" dirty="0" err="1"/>
              <a:t>extent</a:t>
            </a:r>
            <a:r>
              <a:rPr lang="fr-BE" sz="8000" b="1" dirty="0"/>
              <a:t>)</a:t>
            </a:r>
          </a:p>
          <a:p>
            <a:pPr marL="0" indent="0">
              <a:buNone/>
            </a:pPr>
            <a:r>
              <a:rPr lang="fr-BE" sz="8000" b="1" u="sng" dirty="0"/>
              <a:t>GHG </a:t>
            </a:r>
            <a:r>
              <a:rPr lang="fr-BE" sz="8000" b="1" u="sng" dirty="0" err="1"/>
              <a:t>emissions</a:t>
            </a:r>
            <a:r>
              <a:rPr lang="fr-BE" sz="8000" b="1" u="sng" dirty="0"/>
              <a:t> </a:t>
            </a:r>
            <a:r>
              <a:rPr lang="fr-BE" sz="8000" b="1" dirty="0"/>
              <a:t>: world </a:t>
            </a:r>
            <a:r>
              <a:rPr lang="fr-BE" sz="8000" b="1" dirty="0" err="1"/>
              <a:t>energy-related</a:t>
            </a:r>
            <a:r>
              <a:rPr lang="fr-BE" sz="8000" b="1" dirty="0"/>
              <a:t> GHG = 41 Gt CO</a:t>
            </a:r>
            <a:r>
              <a:rPr lang="fr-BE" sz="8000" b="1" baseline="-25000" dirty="0"/>
              <a:t>2</a:t>
            </a:r>
            <a:r>
              <a:rPr lang="fr-BE" sz="8000" b="1" dirty="0"/>
              <a:t>-eq/y (2022)  </a:t>
            </a:r>
          </a:p>
          <a:p>
            <a:pPr marL="0" indent="0">
              <a:buNone/>
            </a:pPr>
            <a:r>
              <a:rPr lang="fr-BE" sz="8000" b="1" dirty="0"/>
              <a:t>                               world GHG </a:t>
            </a:r>
            <a:r>
              <a:rPr lang="fr-BE" sz="8000" b="1" dirty="0" err="1"/>
              <a:t>from</a:t>
            </a:r>
            <a:r>
              <a:rPr lang="fr-BE" sz="8000" b="1" dirty="0"/>
              <a:t> </a:t>
            </a:r>
            <a:r>
              <a:rPr lang="fr-BE" sz="8000" b="1" dirty="0" err="1"/>
              <a:t>oil</a:t>
            </a:r>
            <a:r>
              <a:rPr lang="fr-BE" sz="8000" b="1" dirty="0"/>
              <a:t> </a:t>
            </a:r>
            <a:r>
              <a:rPr lang="fr-BE" sz="8000" b="1" dirty="0" err="1"/>
              <a:t>operations</a:t>
            </a:r>
            <a:r>
              <a:rPr lang="fr-BE" sz="8000" b="1" dirty="0"/>
              <a:t> (</a:t>
            </a:r>
            <a:r>
              <a:rPr lang="fr-BE" sz="8000" b="1" dirty="0" err="1"/>
              <a:t>from</a:t>
            </a:r>
            <a:r>
              <a:rPr lang="fr-BE" sz="8000" b="1" dirty="0"/>
              <a:t> exploration to </a:t>
            </a:r>
            <a:r>
              <a:rPr lang="fr-BE" sz="8000" b="1" dirty="0" err="1"/>
              <a:t>refinery</a:t>
            </a:r>
            <a:r>
              <a:rPr lang="fr-BE" sz="8000" b="1" dirty="0"/>
              <a:t>) = 3.5 Gt CO</a:t>
            </a:r>
            <a:r>
              <a:rPr lang="fr-BE" sz="8000" b="1" baseline="-25000" dirty="0"/>
              <a:t>2</a:t>
            </a:r>
            <a:r>
              <a:rPr lang="fr-BE" sz="8000" b="1" dirty="0"/>
              <a:t>-eq/y</a:t>
            </a:r>
          </a:p>
          <a:p>
            <a:pPr marL="0" indent="0">
              <a:buNone/>
            </a:pPr>
            <a:r>
              <a:rPr lang="fr-BE" sz="8000" b="1" dirty="0"/>
              <a:t>                               world GHG </a:t>
            </a:r>
            <a:r>
              <a:rPr lang="fr-BE" sz="8000" b="1" dirty="0" err="1"/>
              <a:t>from</a:t>
            </a:r>
            <a:r>
              <a:rPr lang="fr-BE" sz="8000" b="1" dirty="0"/>
              <a:t> </a:t>
            </a:r>
            <a:r>
              <a:rPr lang="fr-BE" sz="8000" b="1" dirty="0" err="1"/>
              <a:t>gas</a:t>
            </a:r>
            <a:r>
              <a:rPr lang="fr-BE" sz="8000" b="1" dirty="0"/>
              <a:t> </a:t>
            </a:r>
            <a:r>
              <a:rPr lang="fr-BE" sz="8000" b="1" dirty="0" err="1"/>
              <a:t>operations</a:t>
            </a:r>
            <a:r>
              <a:rPr lang="fr-BE" sz="8000" b="1" dirty="0"/>
              <a:t> (</a:t>
            </a:r>
            <a:r>
              <a:rPr lang="fr-BE" sz="8000" b="1" dirty="0" err="1"/>
              <a:t>from</a:t>
            </a:r>
            <a:r>
              <a:rPr lang="fr-BE" sz="8000" b="1" dirty="0"/>
              <a:t> exploration to ex-</a:t>
            </a:r>
            <a:r>
              <a:rPr lang="fr-BE" sz="8000" b="1" dirty="0" err="1"/>
              <a:t>works</a:t>
            </a:r>
            <a:r>
              <a:rPr lang="fr-BE" sz="8000" b="1" dirty="0"/>
              <a:t> </a:t>
            </a:r>
            <a:r>
              <a:rPr lang="fr-BE" sz="8000" b="1" dirty="0" err="1"/>
              <a:t>delivery</a:t>
            </a:r>
            <a:r>
              <a:rPr lang="fr-BE" sz="8000" b="1" dirty="0"/>
              <a:t>) =1.6 Gt CO</a:t>
            </a:r>
            <a:r>
              <a:rPr lang="fr-BE" sz="8000" b="1" baseline="-25000" dirty="0"/>
              <a:t>2</a:t>
            </a:r>
            <a:r>
              <a:rPr lang="fr-BE" sz="8000" b="1" dirty="0"/>
              <a:t>-eq/y</a:t>
            </a:r>
          </a:p>
          <a:p>
            <a:pPr marL="0" indent="0">
              <a:buNone/>
            </a:pPr>
            <a:r>
              <a:rPr lang="fr-BE" sz="8000" b="1" dirty="0"/>
              <a:t>									</a:t>
            </a:r>
          </a:p>
          <a:p>
            <a:pPr marL="0" indent="0">
              <a:buNone/>
            </a:pPr>
            <a:r>
              <a:rPr lang="fr-BE" sz="8000" b="1" u="sng" dirty="0"/>
              <a:t>Target</a:t>
            </a:r>
            <a:r>
              <a:rPr lang="fr-BE" sz="8000" b="1" dirty="0"/>
              <a:t> : 0 Gt/y (2050)</a:t>
            </a:r>
          </a:p>
          <a:p>
            <a:pPr marL="0" indent="0">
              <a:buNone/>
            </a:pPr>
            <a:endParaRPr lang="fr-BE" sz="8000" b="1" dirty="0"/>
          </a:p>
          <a:p>
            <a:pPr marL="0" indent="0">
              <a:buNone/>
            </a:pPr>
            <a:r>
              <a:rPr lang="fr-BE" sz="8000" b="1" u="sng" dirty="0"/>
              <a:t>Technologies </a:t>
            </a:r>
            <a:r>
              <a:rPr lang="fr-BE" sz="8000" b="1" dirty="0"/>
              <a:t>:  CCS = CO</a:t>
            </a:r>
            <a:r>
              <a:rPr lang="fr-BE" sz="8000" b="1" baseline="-25000" dirty="0"/>
              <a:t>2</a:t>
            </a:r>
            <a:r>
              <a:rPr lang="fr-BE" sz="8000" b="1" dirty="0"/>
              <a:t> </a:t>
            </a:r>
            <a:r>
              <a:rPr lang="fr-BE" sz="8000" b="1" dirty="0" err="1"/>
              <a:t>sequestration</a:t>
            </a:r>
            <a:r>
              <a:rPr lang="fr-BE" sz="8000" b="1" dirty="0"/>
              <a:t> in saline </a:t>
            </a:r>
            <a:r>
              <a:rPr lang="fr-BE" sz="8000" b="1" dirty="0" err="1"/>
              <a:t>aquifers</a:t>
            </a:r>
            <a:r>
              <a:rPr lang="fr-BE" sz="8000" b="1" dirty="0"/>
              <a:t> and </a:t>
            </a:r>
            <a:r>
              <a:rPr lang="fr-BE" sz="8000" b="1" dirty="0" err="1"/>
              <a:t>depleted</a:t>
            </a:r>
            <a:r>
              <a:rPr lang="fr-BE" sz="8000" b="1" dirty="0"/>
              <a:t> </a:t>
            </a:r>
            <a:r>
              <a:rPr lang="fr-BE" sz="8000" b="1" dirty="0" err="1"/>
              <a:t>fields</a:t>
            </a:r>
            <a:r>
              <a:rPr lang="fr-BE" sz="8000" b="1" dirty="0"/>
              <a:t> (up to 10 Gt CO</a:t>
            </a:r>
            <a:r>
              <a:rPr lang="fr-BE" sz="8000" b="1" baseline="-25000" dirty="0"/>
              <a:t>2</a:t>
            </a:r>
            <a:r>
              <a:rPr lang="fr-BE" sz="8000" b="1" dirty="0"/>
              <a:t>/y for all </a:t>
            </a:r>
            <a:r>
              <a:rPr lang="fr-BE" sz="8000" b="1" dirty="0" err="1"/>
              <a:t>sectors</a:t>
            </a:r>
            <a:r>
              <a:rPr lang="fr-BE" sz="8000" b="1" dirty="0"/>
              <a:t>)</a:t>
            </a:r>
          </a:p>
          <a:p>
            <a:pPr marL="0" indent="0">
              <a:buNone/>
            </a:pPr>
            <a:r>
              <a:rPr lang="fr-BE" sz="8000" b="1" dirty="0"/>
              <a:t>                            </a:t>
            </a:r>
            <a:r>
              <a:rPr lang="fr-BE" sz="8000" b="1" dirty="0" err="1"/>
              <a:t>reorientation</a:t>
            </a:r>
            <a:r>
              <a:rPr lang="fr-BE" sz="8000" b="1" dirty="0"/>
              <a:t> of exploration </a:t>
            </a:r>
            <a:r>
              <a:rPr lang="fr-BE" sz="8000" b="1" dirty="0" err="1"/>
              <a:t>towards</a:t>
            </a:r>
            <a:r>
              <a:rPr lang="fr-BE" sz="8000" b="1" dirty="0"/>
              <a:t> </a:t>
            </a:r>
            <a:r>
              <a:rPr lang="fr-BE" sz="8000" b="1" dirty="0" err="1"/>
              <a:t>lighter</a:t>
            </a:r>
            <a:r>
              <a:rPr lang="fr-BE" sz="8000" b="1" dirty="0"/>
              <a:t> </a:t>
            </a:r>
            <a:r>
              <a:rPr lang="fr-BE" sz="8000" b="1" dirty="0" err="1"/>
              <a:t>oil</a:t>
            </a:r>
            <a:r>
              <a:rPr lang="fr-BE" sz="8000" b="1" dirty="0"/>
              <a:t> </a:t>
            </a:r>
            <a:r>
              <a:rPr lang="fr-BE" sz="8000" b="1" dirty="0" err="1"/>
              <a:t>fields</a:t>
            </a:r>
            <a:r>
              <a:rPr lang="fr-BE" sz="8000" b="1" dirty="0"/>
              <a:t> and </a:t>
            </a:r>
            <a:r>
              <a:rPr lang="fr-BE" sz="8000" b="1" dirty="0" err="1"/>
              <a:t>gas</a:t>
            </a:r>
            <a:r>
              <a:rPr lang="fr-BE" sz="8000" b="1" dirty="0"/>
              <a:t> </a:t>
            </a:r>
            <a:r>
              <a:rPr lang="fr-BE" sz="8000" b="1" dirty="0" err="1"/>
              <a:t>fields</a:t>
            </a:r>
            <a:endParaRPr lang="fr-BE" sz="8000" b="1" dirty="0"/>
          </a:p>
          <a:p>
            <a:pPr marL="0" indent="0">
              <a:buNone/>
            </a:pPr>
            <a:r>
              <a:rPr lang="fr-BE" sz="8000" b="1" dirty="0"/>
              <a:t>                            </a:t>
            </a:r>
            <a:r>
              <a:rPr lang="fr-BE" sz="8000" b="1" dirty="0" err="1"/>
              <a:t>development</a:t>
            </a:r>
            <a:r>
              <a:rPr lang="fr-BE" sz="8000" b="1" dirty="0"/>
              <a:t> of </a:t>
            </a:r>
            <a:r>
              <a:rPr lang="fr-BE" sz="8000" b="1" dirty="0" err="1"/>
              <a:t>low</a:t>
            </a:r>
            <a:r>
              <a:rPr lang="fr-BE" sz="8000" b="1" dirty="0"/>
              <a:t> </a:t>
            </a:r>
            <a:r>
              <a:rPr lang="fr-BE" sz="8000" b="1" dirty="0" err="1"/>
              <a:t>emission</a:t>
            </a:r>
            <a:r>
              <a:rPr lang="fr-BE" sz="8000" b="1" dirty="0"/>
              <a:t> marine transportation</a:t>
            </a:r>
          </a:p>
          <a:p>
            <a:pPr marL="0" indent="0">
              <a:buNone/>
            </a:pPr>
            <a:r>
              <a:rPr lang="fr-BE" sz="8000" b="1" dirty="0"/>
              <a:t>                            conversion to </a:t>
            </a:r>
            <a:r>
              <a:rPr lang="fr-BE" sz="8000" b="1" dirty="0" err="1"/>
              <a:t>renewables</a:t>
            </a:r>
            <a:r>
              <a:rPr lang="fr-BE" sz="8000" b="1" dirty="0"/>
              <a:t> : </a:t>
            </a:r>
            <a:r>
              <a:rPr lang="fr-BE" sz="8000" b="1" dirty="0" err="1"/>
              <a:t>electricity</a:t>
            </a:r>
            <a:r>
              <a:rPr lang="fr-BE" sz="8000" b="1" dirty="0"/>
              <a:t> and </a:t>
            </a:r>
            <a:r>
              <a:rPr lang="fr-BE" sz="8000" b="1" dirty="0" err="1"/>
              <a:t>hydrogen</a:t>
            </a:r>
            <a:r>
              <a:rPr lang="fr-BE" sz="8000" b="1" dirty="0"/>
              <a:t>                                       (Exajoule = 277.8 TWh)</a:t>
            </a:r>
          </a:p>
          <a:p>
            <a:pPr marL="0" indent="0">
              <a:buNone/>
            </a:pPr>
            <a:r>
              <a:rPr lang="fr-BE" sz="8000" b="1" dirty="0"/>
              <a:t>                  </a:t>
            </a:r>
          </a:p>
          <a:p>
            <a:pPr marL="0" indent="0">
              <a:buNone/>
            </a:pPr>
            <a:r>
              <a:rPr lang="fr-BE" sz="8000" dirty="0"/>
              <a:t>                   </a:t>
            </a:r>
          </a:p>
          <a:p>
            <a:pPr marL="0" indent="0">
              <a:buNone/>
            </a:pPr>
            <a:endParaRPr lang="fr-BE" b="1" dirty="0"/>
          </a:p>
          <a:p>
            <a:pPr marL="0" indent="0">
              <a:buNone/>
            </a:pPr>
            <a:endParaRPr lang="fr-BE" dirty="0"/>
          </a:p>
        </p:txBody>
      </p:sp>
      <p:sp>
        <p:nvSpPr>
          <p:cNvPr id="6" name="Espace réservé du numéro de diapositive 4">
            <a:extLst>
              <a:ext uri="{FF2B5EF4-FFF2-40B4-BE49-F238E27FC236}">
                <a16:creationId xmlns:a16="http://schemas.microsoft.com/office/drawing/2014/main" id="{50324A03-5341-0B92-F9F6-C3F0D11CCCC4}"/>
              </a:ext>
            </a:extLst>
          </p:cNvPr>
          <p:cNvSpPr txBox="1">
            <a:spLocks/>
          </p:cNvSpPr>
          <p:nvPr/>
        </p:nvSpPr>
        <p:spPr>
          <a:xfrm>
            <a:off x="11796920" y="40997"/>
            <a:ext cx="333361"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216716-3AC1-4E85-B45B-3972F6048731}" type="slidenum">
              <a:rPr lang="fr-BE" sz="1800" smtClean="0">
                <a:solidFill>
                  <a:schemeClr val="bg1"/>
                </a:solidFill>
              </a:rPr>
              <a:pPr/>
              <a:t>13</a:t>
            </a:fld>
            <a:endParaRPr lang="fr-BE" sz="1800" dirty="0">
              <a:solidFill>
                <a:schemeClr val="bg1"/>
              </a:solidFill>
            </a:endParaRPr>
          </a:p>
        </p:txBody>
      </p:sp>
    </p:spTree>
    <p:extLst>
      <p:ext uri="{BB962C8B-B14F-4D97-AF65-F5344CB8AC3E}">
        <p14:creationId xmlns:p14="http://schemas.microsoft.com/office/powerpoint/2010/main" val="855402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DC233-C81D-F0A7-ABB3-4DD27AB61C9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BA61218-DC96-169D-CAAC-DA344AA7F350}"/>
              </a:ext>
            </a:extLst>
          </p:cNvPr>
          <p:cNvSpPr>
            <a:spLocks noGrp="1"/>
          </p:cNvSpPr>
          <p:nvPr>
            <p:ph type="title"/>
          </p:nvPr>
        </p:nvSpPr>
        <p:spPr>
          <a:xfrm>
            <a:off x="738809" y="325369"/>
            <a:ext cx="10916897" cy="489639"/>
          </a:xfrm>
        </p:spPr>
        <p:txBody>
          <a:bodyPr>
            <a:normAutofit/>
          </a:bodyPr>
          <a:lstStyle/>
          <a:p>
            <a:r>
              <a:rPr lang="fr-BE" sz="2000" b="1" i="1" dirty="0"/>
              <a:t>Le monde pétrolier et la transition énergétique </a:t>
            </a:r>
            <a:r>
              <a:rPr lang="en-US" sz="2000" b="1" i="1" dirty="0"/>
              <a:t>– </a:t>
            </a:r>
            <a:r>
              <a:rPr lang="fr-BE" sz="2000" b="1" dirty="0"/>
              <a:t>Xavier LIMPENS &amp; Michel GOVAERTS </a:t>
            </a:r>
            <a:endParaRPr lang="fr-BE" sz="2000" dirty="0"/>
          </a:p>
        </p:txBody>
      </p:sp>
      <p:sp>
        <p:nvSpPr>
          <p:cNvPr id="3" name="Espace réservé du contenu 2">
            <a:extLst>
              <a:ext uri="{FF2B5EF4-FFF2-40B4-BE49-F238E27FC236}">
                <a16:creationId xmlns:a16="http://schemas.microsoft.com/office/drawing/2014/main" id="{28C2EBFD-08E2-46CA-EA8B-987458BF2600}"/>
              </a:ext>
            </a:extLst>
          </p:cNvPr>
          <p:cNvSpPr>
            <a:spLocks noGrp="1"/>
          </p:cNvSpPr>
          <p:nvPr>
            <p:ph idx="1"/>
          </p:nvPr>
        </p:nvSpPr>
        <p:spPr>
          <a:xfrm>
            <a:off x="914399" y="930275"/>
            <a:ext cx="10916897" cy="4351338"/>
          </a:xfrm>
        </p:spPr>
        <p:txBody>
          <a:bodyPr>
            <a:normAutofit fontScale="25000" lnSpcReduction="20000"/>
          </a:bodyPr>
          <a:lstStyle/>
          <a:p>
            <a:pPr marL="0" indent="0">
              <a:buNone/>
            </a:pPr>
            <a:r>
              <a:rPr lang="fr-FR" sz="8000" b="1" u="sng" dirty="0"/>
              <a:t>Sigles et acronymes</a:t>
            </a:r>
          </a:p>
          <a:p>
            <a:pPr marL="0" indent="0">
              <a:buNone/>
            </a:pPr>
            <a:endParaRPr lang="fr-FR" sz="8000" b="1" u="sng" dirty="0"/>
          </a:p>
          <a:p>
            <a:r>
              <a:rPr lang="fr-FR" sz="8000" b="1" dirty="0"/>
              <a:t>Unités d’énergie : </a:t>
            </a:r>
            <a:r>
              <a:rPr lang="fr-FR" sz="8000" dirty="0"/>
              <a:t>J (</a:t>
            </a:r>
            <a:r>
              <a:rPr lang="fr-FR" sz="8000" b="1" dirty="0"/>
              <a:t>Joules</a:t>
            </a:r>
            <a:r>
              <a:rPr lang="fr-FR" sz="8000" dirty="0"/>
              <a:t>) (1J = 277,8.10</a:t>
            </a:r>
            <a:r>
              <a:rPr lang="fr-FR" sz="8000" baseline="30000" dirty="0"/>
              <a:t>-6</a:t>
            </a:r>
            <a:r>
              <a:rPr lang="fr-FR" sz="8000" dirty="0"/>
              <a:t> Wh); </a:t>
            </a:r>
            <a:r>
              <a:rPr lang="fr-FR" sz="8000" b="1" dirty="0"/>
              <a:t>Wh</a:t>
            </a:r>
            <a:r>
              <a:rPr lang="fr-FR" sz="8000" dirty="0"/>
              <a:t> (</a:t>
            </a:r>
            <a:r>
              <a:rPr lang="fr-FR" sz="8000" dirty="0" err="1"/>
              <a:t>Watt.heure</a:t>
            </a:r>
            <a:r>
              <a:rPr lang="fr-FR" sz="8000" dirty="0"/>
              <a:t>) (1 Wh = 3600 J)</a:t>
            </a:r>
          </a:p>
          <a:p>
            <a:pPr marL="0" indent="0">
              <a:buNone/>
            </a:pPr>
            <a:r>
              <a:rPr lang="fr-FR" sz="8000" dirty="0"/>
              <a:t>		     1 EJ (</a:t>
            </a:r>
            <a:r>
              <a:rPr lang="fr-FR" sz="8000" dirty="0" err="1"/>
              <a:t>ExaJoule</a:t>
            </a:r>
            <a:r>
              <a:rPr lang="fr-FR" sz="8000" dirty="0"/>
              <a:t>) = 10</a:t>
            </a:r>
            <a:r>
              <a:rPr lang="fr-FR" sz="8000" baseline="30000" dirty="0"/>
              <a:t>18</a:t>
            </a:r>
            <a:r>
              <a:rPr lang="fr-FR" sz="8000" dirty="0"/>
              <a:t> J = 277,8 TWh</a:t>
            </a:r>
          </a:p>
          <a:p>
            <a:r>
              <a:rPr lang="fr-FR" sz="8000" b="1" dirty="0"/>
              <a:t>Unités de volume :  </a:t>
            </a:r>
          </a:p>
          <a:p>
            <a:pPr marL="0" indent="0">
              <a:buNone/>
            </a:pPr>
            <a:r>
              <a:rPr lang="fr-FR" sz="8000" b="1" dirty="0"/>
              <a:t>	OIL : b = barrel; 1Mb = 10</a:t>
            </a:r>
            <a:r>
              <a:rPr lang="fr-FR" sz="8000" b="1" baseline="30000" dirty="0"/>
              <a:t>6</a:t>
            </a:r>
            <a:r>
              <a:rPr lang="fr-FR" sz="8000" b="1" dirty="0"/>
              <a:t> b  ; production = 100 Mb/</a:t>
            </a:r>
            <a:r>
              <a:rPr lang="fr-FR" sz="8000" b="1" dirty="0" err="1"/>
              <a:t>day</a:t>
            </a:r>
            <a:endParaRPr lang="fr-FR" sz="8000" b="1" dirty="0"/>
          </a:p>
          <a:p>
            <a:pPr marL="0" indent="0">
              <a:buNone/>
            </a:pPr>
            <a:r>
              <a:rPr lang="fr-FR" sz="8000" b="1" dirty="0"/>
              <a:t>	         </a:t>
            </a:r>
            <a:r>
              <a:rPr lang="fr-FR" sz="8000" dirty="0"/>
              <a:t>Contenu énergétique des </a:t>
            </a:r>
            <a:r>
              <a:rPr lang="fr-FR" sz="8000" b="1" dirty="0"/>
              <a:t>réserves = 10,42 EJ</a:t>
            </a:r>
          </a:p>
          <a:p>
            <a:pPr marL="0" indent="0">
              <a:buNone/>
            </a:pPr>
            <a:r>
              <a:rPr lang="fr-FR" sz="8000" b="1" dirty="0"/>
              <a:t>	GAS</a:t>
            </a:r>
            <a:r>
              <a:rPr lang="fr-FR" sz="8000" dirty="0"/>
              <a:t> : </a:t>
            </a:r>
            <a:r>
              <a:rPr lang="fr-FR" sz="8000" b="1" dirty="0"/>
              <a:t>BCM</a:t>
            </a:r>
            <a:r>
              <a:rPr lang="fr-FR" sz="8000" dirty="0"/>
              <a:t> = Billion </a:t>
            </a:r>
            <a:r>
              <a:rPr lang="fr-FR" sz="8000" dirty="0" err="1"/>
              <a:t>Cubic</a:t>
            </a:r>
            <a:r>
              <a:rPr lang="fr-FR" sz="8000" dirty="0"/>
              <a:t> </a:t>
            </a:r>
            <a:r>
              <a:rPr lang="fr-FR" sz="8000" dirty="0" err="1"/>
              <a:t>Meter</a:t>
            </a:r>
            <a:r>
              <a:rPr lang="fr-FR" sz="8000" dirty="0"/>
              <a:t>  (1 BCM = 10</a:t>
            </a:r>
            <a:r>
              <a:rPr lang="fr-FR" sz="8000" baseline="30000" dirty="0"/>
              <a:t>9</a:t>
            </a:r>
            <a:r>
              <a:rPr lang="fr-FR" sz="8000" dirty="0"/>
              <a:t> m</a:t>
            </a:r>
            <a:r>
              <a:rPr lang="fr-FR" sz="8000" baseline="30000" dirty="0"/>
              <a:t>3</a:t>
            </a:r>
            <a:r>
              <a:rPr lang="fr-FR" sz="8000" dirty="0"/>
              <a:t>) ; </a:t>
            </a:r>
            <a:r>
              <a:rPr lang="fr-FR" sz="8000" b="1" dirty="0"/>
              <a:t>production = 4000 BCM/</a:t>
            </a:r>
            <a:r>
              <a:rPr lang="fr-FR" sz="8000" b="1" dirty="0" err="1"/>
              <a:t>day</a:t>
            </a:r>
            <a:endParaRPr lang="fr-FR" sz="8000" b="1" dirty="0"/>
          </a:p>
          <a:p>
            <a:pPr marL="0" indent="0">
              <a:buNone/>
            </a:pPr>
            <a:r>
              <a:rPr lang="fr-FR" sz="8000" b="1" dirty="0"/>
              <a:t>	          </a:t>
            </a:r>
            <a:r>
              <a:rPr lang="fr-FR" sz="8000" dirty="0"/>
              <a:t>Contenu énergétique des </a:t>
            </a:r>
            <a:r>
              <a:rPr lang="fr-FR" sz="8000" b="1" dirty="0"/>
              <a:t>réserves = 7,920 EJ</a:t>
            </a:r>
          </a:p>
          <a:p>
            <a:r>
              <a:rPr lang="fr-FR" sz="8000" b="1" dirty="0"/>
              <a:t>CO</a:t>
            </a:r>
            <a:r>
              <a:rPr lang="fr-FR" sz="8000" b="1" baseline="-25000" dirty="0"/>
              <a:t>2</a:t>
            </a:r>
            <a:r>
              <a:rPr lang="fr-FR" sz="8000" b="1" dirty="0"/>
              <a:t>-eq : équivalent CO</a:t>
            </a:r>
            <a:r>
              <a:rPr lang="fr-FR" sz="8000" b="1" baseline="-25000" dirty="0"/>
              <a:t>2</a:t>
            </a:r>
          </a:p>
          <a:p>
            <a:r>
              <a:rPr lang="fr-FR" sz="8000" b="1" dirty="0"/>
              <a:t>IA = I(E)A =</a:t>
            </a:r>
            <a:r>
              <a:rPr lang="fr-BE" sz="8000" dirty="0"/>
              <a:t> International Energy Agency</a:t>
            </a:r>
            <a:endParaRPr lang="fr-FR" sz="8000" b="1" dirty="0"/>
          </a:p>
          <a:p>
            <a:r>
              <a:rPr lang="fr-FR" sz="8000" b="1" dirty="0"/>
              <a:t>BP : </a:t>
            </a:r>
            <a:r>
              <a:rPr lang="fr-FR" sz="8000" dirty="0"/>
              <a:t>British Petroleum </a:t>
            </a:r>
          </a:p>
          <a:p>
            <a:pPr marL="0" indent="0">
              <a:buNone/>
            </a:pPr>
            <a:endParaRPr lang="fr-FR" sz="8000" b="1" u="sng" dirty="0"/>
          </a:p>
          <a:p>
            <a:pPr marL="0" indent="0">
              <a:buNone/>
            </a:pPr>
            <a:r>
              <a:rPr lang="fr-FR" sz="8000" b="1" u="sng" dirty="0"/>
              <a:t>Références</a:t>
            </a:r>
          </a:p>
          <a:p>
            <a:r>
              <a:rPr lang="fr-FR" sz="8000" b="1" dirty="0"/>
              <a:t>SEII événement 15/12/23 : </a:t>
            </a:r>
            <a:r>
              <a:rPr lang="fr-FR" sz="8000" dirty="0"/>
              <a:t>« </a:t>
            </a:r>
            <a:r>
              <a:rPr lang="fr-FR" sz="8000" dirty="0">
                <a:hlinkClick r:id="rId2"/>
              </a:rPr>
              <a:t>Article résumé</a:t>
            </a:r>
            <a:r>
              <a:rPr lang="fr-FR" sz="8000" dirty="0"/>
              <a:t> </a:t>
            </a:r>
            <a:r>
              <a:rPr lang="fr-FR" sz="8000" b="1" dirty="0"/>
              <a:t>»</a:t>
            </a:r>
            <a:r>
              <a:rPr lang="fr-FR" sz="8000" dirty="0"/>
              <a:t> </a:t>
            </a:r>
            <a:r>
              <a:rPr lang="fr-BE" sz="8000" b="1" dirty="0"/>
              <a:t>Xavier LIMPENS &amp; Michel GOVAERTS </a:t>
            </a:r>
            <a:endParaRPr lang="fr-FR" sz="8000" b="1" dirty="0"/>
          </a:p>
          <a:p>
            <a:pPr marL="0" indent="0">
              <a:buNone/>
            </a:pPr>
            <a:endParaRPr lang="fr-BE" dirty="0"/>
          </a:p>
        </p:txBody>
      </p:sp>
    </p:spTree>
    <p:extLst>
      <p:ext uri="{BB962C8B-B14F-4D97-AF65-F5344CB8AC3E}">
        <p14:creationId xmlns:p14="http://schemas.microsoft.com/office/powerpoint/2010/main" val="55087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chapeau, art&#10;&#10;Le contenu généré par l’IA peut être incorrect.">
            <a:extLst>
              <a:ext uri="{FF2B5EF4-FFF2-40B4-BE49-F238E27FC236}">
                <a16:creationId xmlns:a16="http://schemas.microsoft.com/office/drawing/2014/main" id="{3885C220-A683-4378-65C9-E2BBEA314FCF}"/>
              </a:ext>
            </a:extLst>
          </p:cNvPr>
          <p:cNvPicPr>
            <a:picLocks noChangeAspect="1"/>
          </p:cNvPicPr>
          <p:nvPr/>
        </p:nvPicPr>
        <p:blipFill>
          <a:blip r:embed="rId3">
            <a:alphaModFix amt="85000"/>
            <a:extLst>
              <a:ext uri="{28A0092B-C50C-407E-A947-70E740481C1C}">
                <a14:useLocalDpi xmlns:a14="http://schemas.microsoft.com/office/drawing/2010/main" val="0"/>
              </a:ext>
            </a:extLst>
          </a:blip>
          <a:stretch>
            <a:fillRect/>
          </a:stretch>
        </p:blipFill>
        <p:spPr>
          <a:xfrm>
            <a:off x="7239" y="1104759"/>
            <a:ext cx="12192000" cy="5813184"/>
          </a:xfrm>
          <a:prstGeom prst="rect">
            <a:avLst/>
          </a:prstGeom>
        </p:spPr>
      </p:pic>
      <p:pic>
        <p:nvPicPr>
          <p:cNvPr id="4" name="Image 3">
            <a:extLst>
              <a:ext uri="{FF2B5EF4-FFF2-40B4-BE49-F238E27FC236}">
                <a16:creationId xmlns:a16="http://schemas.microsoft.com/office/drawing/2014/main" id="{1F28A71F-B0EA-96AD-6070-D388F68F9A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 y="-7457"/>
            <a:ext cx="12192001" cy="1112216"/>
          </a:xfrm>
          <a:prstGeom prst="rect">
            <a:avLst/>
          </a:prstGeom>
        </p:spPr>
      </p:pic>
      <p:sp>
        <p:nvSpPr>
          <p:cNvPr id="2" name="Titre 1">
            <a:extLst>
              <a:ext uri="{FF2B5EF4-FFF2-40B4-BE49-F238E27FC236}">
                <a16:creationId xmlns:a16="http://schemas.microsoft.com/office/drawing/2014/main" id="{0733929E-D365-C3BC-C53B-A62658F05658}"/>
              </a:ext>
            </a:extLst>
          </p:cNvPr>
          <p:cNvSpPr>
            <a:spLocks noGrp="1"/>
          </p:cNvSpPr>
          <p:nvPr>
            <p:ph type="title"/>
          </p:nvPr>
        </p:nvSpPr>
        <p:spPr>
          <a:xfrm>
            <a:off x="7238" y="18255"/>
            <a:ext cx="12108562" cy="1112217"/>
          </a:xfrm>
        </p:spPr>
        <p:txBody>
          <a:bodyPr>
            <a:normAutofit/>
          </a:bodyPr>
          <a:lstStyle/>
          <a:p>
            <a:r>
              <a:rPr lang="fr-BE" sz="2200" b="1" i="1" dirty="0">
                <a:solidFill>
                  <a:schemeClr val="bg1"/>
                </a:solidFill>
                <a:latin typeface="+mn-lt"/>
              </a:rPr>
              <a:t>Le Cuivre: matériau stratégique pour l’Europe et la transition énergétique</a:t>
            </a:r>
            <a:br>
              <a:rPr lang="fr-BE" sz="2200" i="1" dirty="0">
                <a:solidFill>
                  <a:schemeClr val="bg1"/>
                </a:solidFill>
                <a:latin typeface="+mn-lt"/>
              </a:rPr>
            </a:br>
            <a:r>
              <a:rPr lang="fr-BE" sz="2200" b="1" dirty="0">
                <a:solidFill>
                  <a:schemeClr val="bg1"/>
                </a:solidFill>
                <a:latin typeface="+mn-lt"/>
              </a:rPr>
              <a:t>Quentin de HULTS, DG International Copper Association ICA Europe 11/2024</a:t>
            </a:r>
            <a:br>
              <a:rPr lang="fr-BE" sz="2200" dirty="0">
                <a:solidFill>
                  <a:schemeClr val="bg1"/>
                </a:solidFill>
                <a:latin typeface="+mn-lt"/>
              </a:rPr>
            </a:br>
            <a:r>
              <a:rPr lang="fr-BE" sz="2200" dirty="0">
                <a:solidFill>
                  <a:schemeClr val="bg1"/>
                </a:solidFill>
                <a:latin typeface="+mn-lt"/>
              </a:rPr>
              <a:t> </a:t>
            </a:r>
          </a:p>
        </p:txBody>
      </p:sp>
      <p:sp>
        <p:nvSpPr>
          <p:cNvPr id="3" name="Espace réservé du contenu 2">
            <a:extLst>
              <a:ext uri="{FF2B5EF4-FFF2-40B4-BE49-F238E27FC236}">
                <a16:creationId xmlns:a16="http://schemas.microsoft.com/office/drawing/2014/main" id="{4DDFD34E-8B29-A8E6-C7DB-D36C4CB3DEE8}"/>
              </a:ext>
            </a:extLst>
          </p:cNvPr>
          <p:cNvSpPr>
            <a:spLocks noGrp="1"/>
          </p:cNvSpPr>
          <p:nvPr>
            <p:ph idx="1"/>
          </p:nvPr>
        </p:nvSpPr>
        <p:spPr>
          <a:xfrm>
            <a:off x="14481" y="1198970"/>
            <a:ext cx="12115800" cy="5599048"/>
          </a:xfrm>
        </p:spPr>
        <p:txBody>
          <a:bodyPr>
            <a:noAutofit/>
          </a:bodyPr>
          <a:lstStyle/>
          <a:p>
            <a:pPr marL="0" indent="0">
              <a:buNone/>
            </a:pPr>
            <a:r>
              <a:rPr lang="fr-BE" sz="1800" b="1" u="sng" dirty="0">
                <a:solidFill>
                  <a:schemeClr val="bg1">
                    <a:lumMod val="95000"/>
                  </a:schemeClr>
                </a:solidFill>
              </a:rPr>
              <a:t>Copper key figures </a:t>
            </a:r>
            <a:r>
              <a:rPr lang="fr-BE" sz="1800" b="1" dirty="0">
                <a:solidFill>
                  <a:schemeClr val="bg1">
                    <a:lumMod val="95000"/>
                  </a:schemeClr>
                </a:solidFill>
              </a:rPr>
              <a:t>:  total world </a:t>
            </a:r>
            <a:r>
              <a:rPr lang="fr-BE" sz="1800" b="1" dirty="0" err="1">
                <a:solidFill>
                  <a:schemeClr val="bg1">
                    <a:lumMod val="95000"/>
                  </a:schemeClr>
                </a:solidFill>
              </a:rPr>
              <a:t>copper</a:t>
            </a:r>
            <a:r>
              <a:rPr lang="fr-BE" sz="1800" b="1" dirty="0">
                <a:solidFill>
                  <a:schemeClr val="bg1">
                    <a:lumMod val="95000"/>
                  </a:schemeClr>
                </a:solidFill>
              </a:rPr>
              <a:t> production =  22 Mt/y (2023)</a:t>
            </a:r>
          </a:p>
          <a:p>
            <a:pPr marL="0" indent="0">
              <a:buNone/>
            </a:pPr>
            <a:r>
              <a:rPr lang="fr-BE" sz="1800" b="1" dirty="0">
                <a:solidFill>
                  <a:schemeClr val="bg1">
                    <a:lumMod val="95000"/>
                  </a:schemeClr>
                </a:solidFill>
              </a:rPr>
              <a:t>                                      </a:t>
            </a:r>
            <a:r>
              <a:rPr lang="fr-BE" sz="1800" b="1" dirty="0" err="1">
                <a:solidFill>
                  <a:schemeClr val="bg1">
                    <a:lumMod val="95000"/>
                  </a:schemeClr>
                </a:solidFill>
              </a:rPr>
              <a:t>carbon</a:t>
            </a:r>
            <a:r>
              <a:rPr lang="fr-BE" sz="1800" b="1" dirty="0">
                <a:solidFill>
                  <a:schemeClr val="bg1">
                    <a:lumMod val="95000"/>
                  </a:schemeClr>
                </a:solidFill>
              </a:rPr>
              <a:t> </a:t>
            </a:r>
            <a:r>
              <a:rPr lang="fr-BE" sz="1800" b="1" dirty="0" err="1">
                <a:solidFill>
                  <a:schemeClr val="bg1">
                    <a:lumMod val="95000"/>
                  </a:schemeClr>
                </a:solidFill>
              </a:rPr>
              <a:t>intensity</a:t>
            </a:r>
            <a:r>
              <a:rPr lang="fr-BE" sz="1800" b="1" dirty="0">
                <a:solidFill>
                  <a:schemeClr val="bg1">
                    <a:lumMod val="95000"/>
                  </a:schemeClr>
                </a:solidFill>
              </a:rPr>
              <a:t> = 4,6 tCO</a:t>
            </a:r>
            <a:r>
              <a:rPr lang="fr-BE" sz="2000" b="1" baseline="-25000" dirty="0">
                <a:solidFill>
                  <a:schemeClr val="bg1">
                    <a:lumMod val="95000"/>
                  </a:schemeClr>
                </a:solidFill>
              </a:rPr>
              <a:t>2</a:t>
            </a:r>
            <a:r>
              <a:rPr lang="fr-BE" sz="1800" b="1" dirty="0">
                <a:solidFill>
                  <a:schemeClr val="bg1">
                    <a:lumMod val="95000"/>
                  </a:schemeClr>
                </a:solidFill>
              </a:rPr>
              <a:t> eq/t Cu (ICA 2018) </a:t>
            </a:r>
          </a:p>
          <a:p>
            <a:pPr marL="0" indent="0">
              <a:buNone/>
            </a:pPr>
            <a:r>
              <a:rPr lang="fr-BE" sz="1800" b="1" dirty="0">
                <a:solidFill>
                  <a:schemeClr val="bg1">
                    <a:lumMod val="95000"/>
                  </a:schemeClr>
                </a:solidFill>
              </a:rPr>
              <a:t>                                      total GHG </a:t>
            </a:r>
            <a:r>
              <a:rPr lang="fr-BE" sz="1800" b="1" dirty="0" err="1">
                <a:solidFill>
                  <a:schemeClr val="bg1">
                    <a:lumMod val="95000"/>
                  </a:schemeClr>
                </a:solidFill>
              </a:rPr>
              <a:t>emissions</a:t>
            </a:r>
            <a:r>
              <a:rPr lang="fr-BE" sz="1800" b="1" dirty="0">
                <a:solidFill>
                  <a:schemeClr val="bg1">
                    <a:lumMod val="95000"/>
                  </a:schemeClr>
                </a:solidFill>
              </a:rPr>
              <a:t> = 0,2 % of total global </a:t>
            </a:r>
            <a:r>
              <a:rPr lang="fr-BE" sz="1800" b="1" dirty="0" err="1">
                <a:solidFill>
                  <a:schemeClr val="bg1">
                    <a:lumMod val="95000"/>
                  </a:schemeClr>
                </a:solidFill>
              </a:rPr>
              <a:t>emissions</a:t>
            </a:r>
            <a:r>
              <a:rPr lang="fr-BE" sz="1800" b="1" dirty="0">
                <a:solidFill>
                  <a:schemeClr val="bg1">
                    <a:lumMod val="95000"/>
                  </a:schemeClr>
                </a:solidFill>
              </a:rPr>
              <a:t> </a:t>
            </a:r>
          </a:p>
          <a:p>
            <a:pPr marL="0" indent="0">
              <a:buNone/>
            </a:pPr>
            <a:r>
              <a:rPr lang="fr-BE" sz="1800" b="1" dirty="0">
                <a:solidFill>
                  <a:schemeClr val="bg1">
                    <a:lumMod val="95000"/>
                  </a:schemeClr>
                </a:solidFill>
              </a:rPr>
              <a:t>                                      </a:t>
            </a:r>
            <a:r>
              <a:rPr lang="fr-BE" sz="1800" b="1" dirty="0" err="1">
                <a:solidFill>
                  <a:schemeClr val="bg1">
                    <a:lumMod val="95000"/>
                  </a:schemeClr>
                </a:solidFill>
              </a:rPr>
              <a:t>processes</a:t>
            </a:r>
            <a:r>
              <a:rPr lang="fr-BE" sz="1800" b="1" dirty="0">
                <a:solidFill>
                  <a:schemeClr val="bg1">
                    <a:lumMod val="95000"/>
                  </a:schemeClr>
                </a:solidFill>
              </a:rPr>
              <a:t> = </a:t>
            </a:r>
            <a:r>
              <a:rPr lang="fr-BE" sz="1800" b="1" dirty="0" err="1">
                <a:solidFill>
                  <a:schemeClr val="bg1">
                    <a:lumMod val="95000"/>
                  </a:schemeClr>
                </a:solidFill>
              </a:rPr>
              <a:t>mining</a:t>
            </a:r>
            <a:r>
              <a:rPr lang="fr-BE" sz="1800" b="1" dirty="0">
                <a:solidFill>
                  <a:schemeClr val="bg1">
                    <a:lumMod val="95000"/>
                  </a:schemeClr>
                </a:solidFill>
              </a:rPr>
              <a:t>, concentration, </a:t>
            </a:r>
            <a:r>
              <a:rPr lang="fr-BE" sz="1800" b="1" dirty="0" err="1">
                <a:solidFill>
                  <a:schemeClr val="bg1">
                    <a:lumMod val="95000"/>
                  </a:schemeClr>
                </a:solidFill>
              </a:rPr>
              <a:t>smelting</a:t>
            </a:r>
            <a:r>
              <a:rPr lang="fr-BE" sz="1800" b="1" dirty="0">
                <a:solidFill>
                  <a:schemeClr val="bg1">
                    <a:lumMod val="95000"/>
                  </a:schemeClr>
                </a:solidFill>
              </a:rPr>
              <a:t> (fusion), </a:t>
            </a:r>
            <a:r>
              <a:rPr lang="fr-BE" sz="1800" b="1" dirty="0" err="1">
                <a:solidFill>
                  <a:schemeClr val="bg1">
                    <a:lumMod val="95000"/>
                  </a:schemeClr>
                </a:solidFill>
              </a:rPr>
              <a:t>electrolyse</a:t>
            </a:r>
            <a:r>
              <a:rPr lang="fr-BE" sz="1800" b="1" dirty="0">
                <a:solidFill>
                  <a:schemeClr val="bg1">
                    <a:lumMod val="95000"/>
                  </a:schemeClr>
                </a:solidFill>
              </a:rPr>
              <a:t> (</a:t>
            </a:r>
            <a:r>
              <a:rPr lang="fr-BE" sz="1800" b="1" dirty="0" err="1">
                <a:solidFill>
                  <a:schemeClr val="bg1">
                    <a:lumMod val="95000"/>
                  </a:schemeClr>
                </a:solidFill>
              </a:rPr>
              <a:t>refinery</a:t>
            </a:r>
            <a:r>
              <a:rPr lang="fr-BE" sz="1800" b="1" dirty="0">
                <a:solidFill>
                  <a:schemeClr val="bg1">
                    <a:lumMod val="95000"/>
                  </a:schemeClr>
                </a:solidFill>
              </a:rPr>
              <a:t>), casting and </a:t>
            </a:r>
            <a:r>
              <a:rPr lang="fr-BE" sz="1800" b="1" dirty="0" err="1">
                <a:solidFill>
                  <a:schemeClr val="bg1">
                    <a:lumMod val="95000"/>
                  </a:schemeClr>
                </a:solidFill>
              </a:rPr>
              <a:t>rolling</a:t>
            </a:r>
            <a:r>
              <a:rPr lang="fr-BE" sz="1800" b="1" dirty="0">
                <a:solidFill>
                  <a:schemeClr val="bg1">
                    <a:lumMod val="95000"/>
                  </a:schemeClr>
                </a:solidFill>
              </a:rPr>
              <a:t> </a:t>
            </a:r>
          </a:p>
          <a:p>
            <a:pPr marL="0" indent="0">
              <a:buNone/>
            </a:pPr>
            <a:r>
              <a:rPr lang="fr-BE" sz="1800" b="1" dirty="0">
                <a:solidFill>
                  <a:schemeClr val="bg1">
                    <a:lumMod val="95000"/>
                  </a:schemeClr>
                </a:solidFill>
              </a:rPr>
              <a:t>                                      </a:t>
            </a:r>
            <a:r>
              <a:rPr lang="fr-BE" sz="1800" b="1" dirty="0" err="1">
                <a:solidFill>
                  <a:schemeClr val="bg1">
                    <a:lumMod val="95000"/>
                  </a:schemeClr>
                </a:solidFill>
              </a:rPr>
              <a:t>copper</a:t>
            </a:r>
            <a:r>
              <a:rPr lang="fr-BE" sz="1800" b="1" dirty="0">
                <a:solidFill>
                  <a:schemeClr val="bg1">
                    <a:lumMod val="95000"/>
                  </a:schemeClr>
                </a:solidFill>
              </a:rPr>
              <a:t> </a:t>
            </a:r>
            <a:r>
              <a:rPr lang="fr-BE" sz="1800" b="1" dirty="0" err="1">
                <a:solidFill>
                  <a:schemeClr val="bg1">
                    <a:lumMod val="95000"/>
                  </a:schemeClr>
                </a:solidFill>
              </a:rPr>
              <a:t>is</a:t>
            </a:r>
            <a:r>
              <a:rPr lang="fr-BE" sz="1800" b="1" dirty="0">
                <a:solidFill>
                  <a:schemeClr val="bg1">
                    <a:lumMod val="95000"/>
                  </a:schemeClr>
                </a:solidFill>
              </a:rPr>
              <a:t> a </a:t>
            </a:r>
            <a:r>
              <a:rPr lang="fr-BE" sz="1800" b="1" dirty="0" err="1">
                <a:solidFill>
                  <a:schemeClr val="bg1">
                    <a:lumMod val="95000"/>
                  </a:schemeClr>
                </a:solidFill>
              </a:rPr>
              <a:t>strategic</a:t>
            </a:r>
            <a:r>
              <a:rPr lang="fr-BE" sz="1800" b="1" dirty="0">
                <a:solidFill>
                  <a:schemeClr val="bg1">
                    <a:lumMod val="95000"/>
                  </a:schemeClr>
                </a:solidFill>
              </a:rPr>
              <a:t> </a:t>
            </a:r>
            <a:r>
              <a:rPr lang="fr-BE" sz="1800" b="1" dirty="0" err="1">
                <a:solidFill>
                  <a:schemeClr val="bg1">
                    <a:lumMod val="95000"/>
                  </a:schemeClr>
                </a:solidFill>
              </a:rPr>
              <a:t>metal</a:t>
            </a:r>
            <a:r>
              <a:rPr lang="fr-BE" sz="1800" b="1" dirty="0">
                <a:solidFill>
                  <a:schemeClr val="bg1">
                    <a:lumMod val="95000"/>
                  </a:schemeClr>
                </a:solidFill>
              </a:rPr>
              <a:t> , not a </a:t>
            </a:r>
            <a:r>
              <a:rPr lang="fr-BE" sz="1800" b="1" dirty="0" err="1">
                <a:solidFill>
                  <a:schemeClr val="bg1">
                    <a:lumMod val="95000"/>
                  </a:schemeClr>
                </a:solidFill>
              </a:rPr>
              <a:t>critical</a:t>
            </a:r>
            <a:r>
              <a:rPr lang="fr-BE" sz="1800" b="1" dirty="0">
                <a:solidFill>
                  <a:schemeClr val="bg1">
                    <a:lumMod val="95000"/>
                  </a:schemeClr>
                </a:solidFill>
              </a:rPr>
              <a:t> </a:t>
            </a:r>
            <a:r>
              <a:rPr lang="fr-BE" sz="1800" b="1" dirty="0" err="1">
                <a:solidFill>
                  <a:schemeClr val="bg1">
                    <a:lumMod val="95000"/>
                  </a:schemeClr>
                </a:solidFill>
              </a:rPr>
              <a:t>raw</a:t>
            </a:r>
            <a:r>
              <a:rPr lang="fr-BE" sz="1800" b="1" dirty="0">
                <a:solidFill>
                  <a:schemeClr val="bg1">
                    <a:lumMod val="95000"/>
                  </a:schemeClr>
                </a:solidFill>
              </a:rPr>
              <a:t> </a:t>
            </a:r>
            <a:r>
              <a:rPr lang="fr-BE" sz="1800" b="1" dirty="0" err="1">
                <a:solidFill>
                  <a:schemeClr val="bg1">
                    <a:lumMod val="95000"/>
                  </a:schemeClr>
                </a:solidFill>
              </a:rPr>
              <a:t>material</a:t>
            </a:r>
            <a:r>
              <a:rPr lang="fr-BE" sz="1800" b="1" dirty="0">
                <a:solidFill>
                  <a:schemeClr val="bg1">
                    <a:lumMod val="95000"/>
                  </a:schemeClr>
                </a:solidFill>
              </a:rPr>
              <a:t>   </a:t>
            </a:r>
          </a:p>
          <a:p>
            <a:pPr marL="0" indent="0">
              <a:buNone/>
            </a:pPr>
            <a:r>
              <a:rPr lang="fr-BE" sz="1800" b="1" dirty="0">
                <a:solidFill>
                  <a:schemeClr val="bg1">
                    <a:lumMod val="95000"/>
                  </a:schemeClr>
                </a:solidFill>
              </a:rPr>
              <a:t>                                      </a:t>
            </a:r>
            <a:r>
              <a:rPr lang="fr-BE" sz="1800" b="1" dirty="0" err="1">
                <a:solidFill>
                  <a:schemeClr val="bg1">
                    <a:lumMod val="95000"/>
                  </a:schemeClr>
                </a:solidFill>
              </a:rPr>
              <a:t>expected</a:t>
            </a:r>
            <a:r>
              <a:rPr lang="fr-BE" sz="1800" b="1" dirty="0">
                <a:solidFill>
                  <a:schemeClr val="bg1">
                    <a:lumMod val="95000"/>
                  </a:schemeClr>
                </a:solidFill>
              </a:rPr>
              <a:t> </a:t>
            </a:r>
            <a:r>
              <a:rPr lang="fr-BE" sz="1800" b="1" dirty="0" err="1">
                <a:solidFill>
                  <a:schemeClr val="bg1">
                    <a:lumMod val="95000"/>
                  </a:schemeClr>
                </a:solidFill>
              </a:rPr>
              <a:t>demand</a:t>
            </a:r>
            <a:r>
              <a:rPr lang="fr-BE" sz="1800" b="1" dirty="0">
                <a:solidFill>
                  <a:schemeClr val="bg1">
                    <a:lumMod val="95000"/>
                  </a:schemeClr>
                </a:solidFill>
              </a:rPr>
              <a:t> </a:t>
            </a:r>
            <a:r>
              <a:rPr lang="fr-BE" sz="1800" b="1" dirty="0" err="1">
                <a:solidFill>
                  <a:schemeClr val="bg1">
                    <a:lumMod val="95000"/>
                  </a:schemeClr>
                </a:solidFill>
              </a:rPr>
              <a:t>growth</a:t>
            </a:r>
            <a:r>
              <a:rPr lang="fr-BE" sz="1800" b="1" dirty="0">
                <a:solidFill>
                  <a:schemeClr val="bg1">
                    <a:lumMod val="95000"/>
                  </a:schemeClr>
                </a:solidFill>
              </a:rPr>
              <a:t> = 35 % in EU and 100 %  global by 2050                                     </a:t>
            </a:r>
          </a:p>
          <a:p>
            <a:pPr marL="0" indent="0">
              <a:buNone/>
            </a:pPr>
            <a:r>
              <a:rPr lang="fr-BE" sz="1800" b="1" u="sng" dirty="0" err="1">
                <a:solidFill>
                  <a:schemeClr val="bg1">
                    <a:lumMod val="95000"/>
                  </a:schemeClr>
                </a:solidFill>
              </a:rPr>
              <a:t>Targets</a:t>
            </a:r>
            <a:r>
              <a:rPr lang="fr-BE" sz="1800" b="1" u="sng" dirty="0">
                <a:solidFill>
                  <a:schemeClr val="bg1">
                    <a:lumMod val="95000"/>
                  </a:schemeClr>
                </a:solidFill>
              </a:rPr>
              <a:t> </a:t>
            </a:r>
            <a:r>
              <a:rPr lang="fr-BE" sz="1800" b="1" dirty="0">
                <a:solidFill>
                  <a:schemeClr val="bg1">
                    <a:lumMod val="95000"/>
                  </a:schemeClr>
                </a:solidFill>
              </a:rPr>
              <a:t>:  </a:t>
            </a:r>
            <a:r>
              <a:rPr lang="fr-BE" sz="1800" b="1" dirty="0" err="1">
                <a:solidFill>
                  <a:schemeClr val="bg1">
                    <a:lumMod val="95000"/>
                  </a:schemeClr>
                </a:solidFill>
              </a:rPr>
              <a:t>towards</a:t>
            </a:r>
            <a:r>
              <a:rPr lang="fr-BE" sz="1800" b="1" dirty="0">
                <a:solidFill>
                  <a:schemeClr val="bg1">
                    <a:lumMod val="95000"/>
                  </a:schemeClr>
                </a:solidFill>
              </a:rPr>
              <a:t> Net </a:t>
            </a:r>
            <a:r>
              <a:rPr lang="fr-BE" sz="1800" b="1" dirty="0" err="1">
                <a:solidFill>
                  <a:schemeClr val="bg1">
                    <a:lumMod val="95000"/>
                  </a:schemeClr>
                </a:solidFill>
              </a:rPr>
              <a:t>Zero</a:t>
            </a:r>
            <a:r>
              <a:rPr lang="fr-BE" sz="1800" b="1" dirty="0">
                <a:solidFill>
                  <a:schemeClr val="bg1">
                    <a:lumMod val="95000"/>
                  </a:schemeClr>
                </a:solidFill>
              </a:rPr>
              <a:t> for Scope 1 &amp; Scope 2 by 2050 (</a:t>
            </a:r>
            <a:r>
              <a:rPr lang="fr-BE" sz="1800" b="1" dirty="0" err="1">
                <a:solidFill>
                  <a:schemeClr val="bg1">
                    <a:lumMod val="95000"/>
                  </a:schemeClr>
                </a:solidFill>
              </a:rPr>
              <a:t>step</a:t>
            </a:r>
            <a:r>
              <a:rPr lang="fr-BE" sz="1800" b="1" dirty="0">
                <a:solidFill>
                  <a:schemeClr val="bg1">
                    <a:lumMod val="95000"/>
                  </a:schemeClr>
                </a:solidFill>
              </a:rPr>
              <a:t>-by-</a:t>
            </a:r>
            <a:r>
              <a:rPr lang="fr-BE" sz="1800" b="1" dirty="0" err="1">
                <a:solidFill>
                  <a:schemeClr val="bg1">
                    <a:lumMod val="95000"/>
                  </a:schemeClr>
                </a:solidFill>
              </a:rPr>
              <a:t>step</a:t>
            </a:r>
            <a:r>
              <a:rPr lang="fr-BE" sz="1800" b="1" dirty="0">
                <a:solidFill>
                  <a:schemeClr val="bg1">
                    <a:lumMod val="95000"/>
                  </a:schemeClr>
                </a:solidFill>
              </a:rPr>
              <a:t> </a:t>
            </a:r>
            <a:r>
              <a:rPr lang="fr-BE" sz="1800" b="1" dirty="0" err="1">
                <a:solidFill>
                  <a:schemeClr val="bg1">
                    <a:lumMod val="95000"/>
                  </a:schemeClr>
                </a:solidFill>
              </a:rPr>
              <a:t>targets</a:t>
            </a:r>
            <a:r>
              <a:rPr lang="fr-BE" sz="1800" b="1" dirty="0">
                <a:solidFill>
                  <a:schemeClr val="bg1">
                    <a:lumMod val="95000"/>
                  </a:schemeClr>
                </a:solidFill>
              </a:rPr>
              <a:t> by 2030 and 2040)</a:t>
            </a:r>
          </a:p>
          <a:p>
            <a:pPr marL="0" indent="0">
              <a:buNone/>
            </a:pPr>
            <a:r>
              <a:rPr lang="fr-BE" sz="1800" b="1" u="sng" dirty="0">
                <a:solidFill>
                  <a:schemeClr val="bg1">
                    <a:lumMod val="95000"/>
                  </a:schemeClr>
                </a:solidFill>
              </a:rPr>
              <a:t>Technologies </a:t>
            </a:r>
            <a:r>
              <a:rPr lang="fr-BE" sz="1800" b="1" dirty="0">
                <a:solidFill>
                  <a:schemeClr val="bg1">
                    <a:lumMod val="95000"/>
                  </a:schemeClr>
                </a:solidFill>
              </a:rPr>
              <a:t>:  </a:t>
            </a:r>
            <a:r>
              <a:rPr lang="fr-BE" sz="1800" b="1" dirty="0" err="1">
                <a:solidFill>
                  <a:schemeClr val="bg1">
                    <a:lumMod val="95000"/>
                  </a:schemeClr>
                </a:solidFill>
              </a:rPr>
              <a:t>low-carbon</a:t>
            </a:r>
            <a:r>
              <a:rPr lang="fr-BE" sz="1800" b="1" dirty="0">
                <a:solidFill>
                  <a:schemeClr val="bg1">
                    <a:lumMod val="95000"/>
                  </a:schemeClr>
                </a:solidFill>
              </a:rPr>
              <a:t> </a:t>
            </a:r>
            <a:r>
              <a:rPr lang="fr-BE" sz="1800" b="1" dirty="0" err="1">
                <a:solidFill>
                  <a:schemeClr val="bg1">
                    <a:lumMod val="95000"/>
                  </a:schemeClr>
                </a:solidFill>
              </a:rPr>
              <a:t>electricity</a:t>
            </a:r>
            <a:r>
              <a:rPr lang="fr-BE" sz="1800" b="1" dirty="0">
                <a:solidFill>
                  <a:schemeClr val="bg1">
                    <a:lumMod val="95000"/>
                  </a:schemeClr>
                </a:solidFill>
              </a:rPr>
              <a:t> (</a:t>
            </a:r>
            <a:r>
              <a:rPr lang="fr-BE" sz="1800" b="1" dirty="0" err="1">
                <a:solidFill>
                  <a:schemeClr val="bg1">
                    <a:lumMod val="95000"/>
                  </a:schemeClr>
                </a:solidFill>
              </a:rPr>
              <a:t>renewables</a:t>
            </a:r>
            <a:r>
              <a:rPr lang="fr-BE" sz="1800" b="1" dirty="0">
                <a:solidFill>
                  <a:schemeClr val="bg1">
                    <a:lumMod val="95000"/>
                  </a:schemeClr>
                </a:solidFill>
              </a:rPr>
              <a:t>) for </a:t>
            </a:r>
            <a:r>
              <a:rPr lang="fr-BE" sz="1800" b="1" dirty="0" err="1">
                <a:solidFill>
                  <a:schemeClr val="bg1">
                    <a:lumMod val="95000"/>
                  </a:schemeClr>
                </a:solidFill>
              </a:rPr>
              <a:t>copper</a:t>
            </a:r>
            <a:r>
              <a:rPr lang="fr-BE" sz="1800" b="1" dirty="0">
                <a:solidFill>
                  <a:schemeClr val="bg1">
                    <a:lumMod val="95000"/>
                  </a:schemeClr>
                </a:solidFill>
              </a:rPr>
              <a:t> </a:t>
            </a:r>
            <a:r>
              <a:rPr lang="fr-BE" sz="1800" b="1" dirty="0" err="1">
                <a:solidFill>
                  <a:schemeClr val="bg1">
                    <a:lumMod val="95000"/>
                  </a:schemeClr>
                </a:solidFill>
              </a:rPr>
              <a:t>mining</a:t>
            </a:r>
            <a:r>
              <a:rPr lang="fr-BE" sz="1800" b="1" dirty="0">
                <a:solidFill>
                  <a:schemeClr val="bg1">
                    <a:lumMod val="95000"/>
                  </a:schemeClr>
                </a:solidFill>
              </a:rPr>
              <a:t> and </a:t>
            </a:r>
            <a:r>
              <a:rPr lang="fr-BE" sz="1800" b="1" dirty="0" err="1">
                <a:solidFill>
                  <a:schemeClr val="bg1">
                    <a:lumMod val="95000"/>
                  </a:schemeClr>
                </a:solidFill>
              </a:rPr>
              <a:t>above</a:t>
            </a:r>
            <a:r>
              <a:rPr lang="fr-BE" sz="1800" b="1" dirty="0">
                <a:solidFill>
                  <a:schemeClr val="bg1">
                    <a:lumMod val="95000"/>
                  </a:schemeClr>
                </a:solidFill>
              </a:rPr>
              <a:t> </a:t>
            </a:r>
            <a:r>
              <a:rPr lang="fr-BE" sz="1800" b="1" dirty="0" err="1">
                <a:solidFill>
                  <a:schemeClr val="bg1">
                    <a:lumMod val="95000"/>
                  </a:schemeClr>
                </a:solidFill>
              </a:rPr>
              <a:t>processes</a:t>
            </a:r>
            <a:endParaRPr lang="fr-BE" sz="1800" b="1" dirty="0">
              <a:solidFill>
                <a:schemeClr val="bg1">
                  <a:lumMod val="95000"/>
                </a:schemeClr>
              </a:solidFill>
            </a:endParaRPr>
          </a:p>
          <a:p>
            <a:pPr marL="0" indent="0">
              <a:buNone/>
            </a:pPr>
            <a:r>
              <a:rPr lang="fr-BE" sz="1800" b="1" dirty="0">
                <a:solidFill>
                  <a:schemeClr val="bg1">
                    <a:lumMod val="95000"/>
                  </a:schemeClr>
                </a:solidFill>
              </a:rPr>
              <a:t>                           </a:t>
            </a:r>
            <a:r>
              <a:rPr lang="fr-BE" sz="1800" b="1" dirty="0" err="1">
                <a:solidFill>
                  <a:schemeClr val="bg1">
                    <a:lumMod val="95000"/>
                  </a:schemeClr>
                </a:solidFill>
              </a:rPr>
              <a:t>shifting</a:t>
            </a:r>
            <a:r>
              <a:rPr lang="fr-BE" sz="1800" b="1" dirty="0">
                <a:solidFill>
                  <a:schemeClr val="bg1">
                    <a:lumMod val="95000"/>
                  </a:schemeClr>
                </a:solidFill>
              </a:rPr>
              <a:t> </a:t>
            </a:r>
            <a:r>
              <a:rPr lang="fr-BE" sz="1800" b="1" dirty="0" err="1">
                <a:solidFill>
                  <a:schemeClr val="bg1">
                    <a:lumMod val="95000"/>
                  </a:schemeClr>
                </a:solidFill>
              </a:rPr>
              <a:t>copper</a:t>
            </a:r>
            <a:r>
              <a:rPr lang="fr-BE" sz="1800" b="1" dirty="0">
                <a:solidFill>
                  <a:schemeClr val="bg1">
                    <a:lumMod val="95000"/>
                  </a:schemeClr>
                </a:solidFill>
              </a:rPr>
              <a:t> ore concentration </a:t>
            </a:r>
            <a:r>
              <a:rPr lang="fr-BE" sz="1800" b="1" dirty="0" err="1">
                <a:solidFill>
                  <a:schemeClr val="bg1">
                    <a:lumMod val="95000"/>
                  </a:schemeClr>
                </a:solidFill>
              </a:rPr>
              <a:t>directlty</a:t>
            </a:r>
            <a:r>
              <a:rPr lang="fr-BE" sz="1800" b="1" dirty="0">
                <a:solidFill>
                  <a:schemeClr val="bg1">
                    <a:lumMod val="95000"/>
                  </a:schemeClr>
                </a:solidFill>
              </a:rPr>
              <a:t> on mines (flottation &amp; </a:t>
            </a:r>
            <a:r>
              <a:rPr lang="fr-BE" sz="1800" b="1" dirty="0" err="1">
                <a:solidFill>
                  <a:schemeClr val="bg1">
                    <a:lumMod val="95000"/>
                  </a:schemeClr>
                </a:solidFill>
              </a:rPr>
              <a:t>leaching</a:t>
            </a:r>
            <a:r>
              <a:rPr lang="fr-BE" sz="1800" b="1" dirty="0">
                <a:solidFill>
                  <a:schemeClr val="bg1">
                    <a:lumMod val="95000"/>
                  </a:schemeClr>
                </a:solidFill>
              </a:rPr>
              <a:t> </a:t>
            </a:r>
            <a:r>
              <a:rPr lang="fr-BE" sz="1800" b="1" dirty="0" err="1">
                <a:solidFill>
                  <a:schemeClr val="bg1">
                    <a:lumMod val="95000"/>
                  </a:schemeClr>
                </a:solidFill>
              </a:rPr>
              <a:t>from</a:t>
            </a:r>
            <a:r>
              <a:rPr lang="fr-BE" sz="1800" b="1" dirty="0">
                <a:solidFill>
                  <a:schemeClr val="bg1">
                    <a:lumMod val="95000"/>
                  </a:schemeClr>
                </a:solidFill>
              </a:rPr>
              <a:t> 1-2 % Cu to 30 % Cu) </a:t>
            </a:r>
          </a:p>
          <a:p>
            <a:pPr marL="0" indent="0">
              <a:buNone/>
            </a:pPr>
            <a:r>
              <a:rPr lang="fr-BE" sz="1800" b="1" dirty="0">
                <a:solidFill>
                  <a:schemeClr val="bg1">
                    <a:lumMod val="95000"/>
                  </a:schemeClr>
                </a:solidFill>
              </a:rPr>
              <a:t>                           </a:t>
            </a:r>
            <a:r>
              <a:rPr lang="fr-BE" sz="1800" b="1" dirty="0" err="1">
                <a:solidFill>
                  <a:schemeClr val="bg1">
                    <a:lumMod val="95000"/>
                  </a:schemeClr>
                </a:solidFill>
              </a:rPr>
              <a:t>injecting</a:t>
            </a:r>
            <a:r>
              <a:rPr lang="fr-BE" sz="1800" b="1" dirty="0">
                <a:solidFill>
                  <a:schemeClr val="bg1">
                    <a:lumMod val="95000"/>
                  </a:schemeClr>
                </a:solidFill>
              </a:rPr>
              <a:t> </a:t>
            </a:r>
            <a:r>
              <a:rPr lang="fr-BE" sz="1800" b="1" dirty="0" err="1">
                <a:solidFill>
                  <a:schemeClr val="bg1">
                    <a:lumMod val="95000"/>
                  </a:schemeClr>
                </a:solidFill>
              </a:rPr>
              <a:t>hydrogen</a:t>
            </a:r>
            <a:r>
              <a:rPr lang="fr-BE" sz="1800" b="1" dirty="0">
                <a:solidFill>
                  <a:schemeClr val="bg1">
                    <a:lumMod val="95000"/>
                  </a:schemeClr>
                </a:solidFill>
              </a:rPr>
              <a:t> (</a:t>
            </a:r>
            <a:r>
              <a:rPr lang="fr-BE" sz="1800" b="1" dirty="0" err="1">
                <a:solidFill>
                  <a:schemeClr val="bg1">
                    <a:lumMod val="95000"/>
                  </a:schemeClr>
                </a:solidFill>
              </a:rPr>
              <a:t>renewables</a:t>
            </a:r>
            <a:r>
              <a:rPr lang="fr-BE" sz="1800" b="1" dirty="0">
                <a:solidFill>
                  <a:schemeClr val="bg1">
                    <a:lumMod val="95000"/>
                  </a:schemeClr>
                </a:solidFill>
              </a:rPr>
              <a:t>, </a:t>
            </a:r>
            <a:r>
              <a:rPr lang="fr-BE" sz="1800" b="1" dirty="0" err="1">
                <a:solidFill>
                  <a:schemeClr val="bg1">
                    <a:lumMod val="95000"/>
                  </a:schemeClr>
                </a:solidFill>
              </a:rPr>
              <a:t>low</a:t>
            </a:r>
            <a:r>
              <a:rPr lang="fr-BE" sz="1800" b="1" dirty="0">
                <a:solidFill>
                  <a:schemeClr val="bg1">
                    <a:lumMod val="95000"/>
                  </a:schemeClr>
                </a:solidFill>
              </a:rPr>
              <a:t> </a:t>
            </a:r>
            <a:r>
              <a:rPr lang="fr-BE" sz="1800" b="1" dirty="0" err="1">
                <a:solidFill>
                  <a:schemeClr val="bg1">
                    <a:lumMod val="95000"/>
                  </a:schemeClr>
                </a:solidFill>
              </a:rPr>
              <a:t>carbon</a:t>
            </a:r>
            <a:r>
              <a:rPr lang="fr-BE" sz="1800" b="1" dirty="0">
                <a:solidFill>
                  <a:schemeClr val="bg1">
                    <a:lumMod val="95000"/>
                  </a:schemeClr>
                </a:solidFill>
              </a:rPr>
              <a:t>) in </a:t>
            </a:r>
            <a:r>
              <a:rPr lang="fr-BE" sz="1800" b="1" dirty="0" err="1">
                <a:solidFill>
                  <a:schemeClr val="bg1">
                    <a:lumMod val="95000"/>
                  </a:schemeClr>
                </a:solidFill>
              </a:rPr>
              <a:t>natural</a:t>
            </a:r>
            <a:r>
              <a:rPr lang="fr-BE" sz="1800" b="1" dirty="0">
                <a:solidFill>
                  <a:schemeClr val="bg1">
                    <a:lumMod val="95000"/>
                  </a:schemeClr>
                </a:solidFill>
              </a:rPr>
              <a:t> </a:t>
            </a:r>
            <a:r>
              <a:rPr lang="fr-BE" sz="1800" b="1" dirty="0" err="1">
                <a:solidFill>
                  <a:schemeClr val="bg1">
                    <a:lumMod val="95000"/>
                  </a:schemeClr>
                </a:solidFill>
              </a:rPr>
              <a:t>gas-fired</a:t>
            </a:r>
            <a:r>
              <a:rPr lang="fr-BE" sz="1800" b="1" dirty="0">
                <a:solidFill>
                  <a:schemeClr val="bg1">
                    <a:lumMod val="95000"/>
                  </a:schemeClr>
                </a:solidFill>
              </a:rPr>
              <a:t> </a:t>
            </a:r>
            <a:r>
              <a:rPr lang="fr-BE" sz="1800" b="1" dirty="0" err="1">
                <a:solidFill>
                  <a:schemeClr val="bg1">
                    <a:lumMod val="95000"/>
                  </a:schemeClr>
                </a:solidFill>
              </a:rPr>
              <a:t>furnaces</a:t>
            </a:r>
            <a:r>
              <a:rPr lang="fr-BE" sz="1800" b="1" dirty="0">
                <a:solidFill>
                  <a:schemeClr val="bg1">
                    <a:lumMod val="95000"/>
                  </a:schemeClr>
                </a:solidFill>
              </a:rPr>
              <a:t>                             </a:t>
            </a:r>
          </a:p>
          <a:p>
            <a:pPr marL="0" indent="0">
              <a:buNone/>
            </a:pPr>
            <a:r>
              <a:rPr lang="fr-BE" sz="1800" b="1" dirty="0">
                <a:solidFill>
                  <a:schemeClr val="bg1">
                    <a:lumMod val="95000"/>
                  </a:schemeClr>
                </a:solidFill>
              </a:rPr>
              <a:t>                           </a:t>
            </a:r>
            <a:r>
              <a:rPr lang="fr-BE" sz="1800" b="1" dirty="0" err="1">
                <a:solidFill>
                  <a:schemeClr val="bg1">
                    <a:lumMod val="95000"/>
                  </a:schemeClr>
                </a:solidFill>
              </a:rPr>
              <a:t>maximizing</a:t>
            </a:r>
            <a:r>
              <a:rPr lang="fr-BE" sz="1800" b="1" dirty="0">
                <a:solidFill>
                  <a:schemeClr val="bg1">
                    <a:lumMod val="95000"/>
                  </a:schemeClr>
                </a:solidFill>
              </a:rPr>
              <a:t> </a:t>
            </a:r>
            <a:r>
              <a:rPr lang="fr-BE" sz="1800" b="1" dirty="0" err="1">
                <a:solidFill>
                  <a:schemeClr val="bg1">
                    <a:lumMod val="95000"/>
                  </a:schemeClr>
                </a:solidFill>
              </a:rPr>
              <a:t>circularity</a:t>
            </a:r>
            <a:r>
              <a:rPr lang="fr-BE" sz="1800" b="1" dirty="0">
                <a:solidFill>
                  <a:schemeClr val="bg1">
                    <a:lumMod val="95000"/>
                  </a:schemeClr>
                </a:solidFill>
              </a:rPr>
              <a:t> (up to 80 % </a:t>
            </a:r>
            <a:r>
              <a:rPr lang="fr-BE" sz="1800" b="1" dirty="0" err="1">
                <a:solidFill>
                  <a:schemeClr val="bg1">
                    <a:lumMod val="95000"/>
                  </a:schemeClr>
                </a:solidFill>
              </a:rPr>
              <a:t>recovery</a:t>
            </a:r>
            <a:r>
              <a:rPr lang="fr-BE" sz="1800" b="1" dirty="0">
                <a:solidFill>
                  <a:schemeClr val="bg1">
                    <a:lumMod val="95000"/>
                  </a:schemeClr>
                </a:solidFill>
              </a:rPr>
              <a:t> </a:t>
            </a:r>
            <a:r>
              <a:rPr lang="fr-BE" sz="1800" b="1" dirty="0" err="1">
                <a:solidFill>
                  <a:schemeClr val="bg1">
                    <a:lumMod val="95000"/>
                  </a:schemeClr>
                </a:solidFill>
              </a:rPr>
              <a:t>from</a:t>
            </a:r>
            <a:r>
              <a:rPr lang="fr-BE" sz="1800" b="1" dirty="0">
                <a:solidFill>
                  <a:schemeClr val="bg1">
                    <a:lumMod val="95000"/>
                  </a:schemeClr>
                </a:solidFill>
              </a:rPr>
              <a:t> </a:t>
            </a:r>
            <a:r>
              <a:rPr lang="fr-BE" sz="1800" b="1" dirty="0" err="1">
                <a:solidFill>
                  <a:schemeClr val="bg1">
                    <a:lumMod val="95000"/>
                  </a:schemeClr>
                </a:solidFill>
              </a:rPr>
              <a:t>electronics</a:t>
            </a:r>
            <a:r>
              <a:rPr lang="fr-BE" sz="1800" b="1" dirty="0">
                <a:solidFill>
                  <a:schemeClr val="bg1">
                    <a:lumMod val="95000"/>
                  </a:schemeClr>
                </a:solidFill>
              </a:rPr>
              <a:t> </a:t>
            </a:r>
            <a:r>
              <a:rPr lang="fr-BE" sz="1800" b="1" dirty="0" err="1">
                <a:solidFill>
                  <a:schemeClr val="bg1">
                    <a:lumMod val="95000"/>
                  </a:schemeClr>
                </a:solidFill>
              </a:rPr>
              <a:t>waste</a:t>
            </a:r>
            <a:r>
              <a:rPr lang="fr-BE" sz="1800" b="1" dirty="0">
                <a:solidFill>
                  <a:schemeClr val="bg1">
                    <a:lumMod val="95000"/>
                  </a:schemeClr>
                </a:solidFill>
              </a:rPr>
              <a:t>)</a:t>
            </a:r>
          </a:p>
          <a:p>
            <a:pPr marL="0" indent="0">
              <a:buNone/>
            </a:pPr>
            <a:r>
              <a:rPr lang="fr-BE" sz="1800" b="1" u="sng" dirty="0">
                <a:solidFill>
                  <a:schemeClr val="bg1">
                    <a:lumMod val="95000"/>
                  </a:schemeClr>
                </a:solidFill>
              </a:rPr>
              <a:t>Copper</a:t>
            </a:r>
            <a:r>
              <a:rPr lang="fr-BE" sz="1800" b="1" dirty="0">
                <a:solidFill>
                  <a:schemeClr val="bg1">
                    <a:lumMod val="95000"/>
                  </a:schemeClr>
                </a:solidFill>
              </a:rPr>
              <a:t> :  key enabler for </a:t>
            </a:r>
            <a:r>
              <a:rPr lang="fr-BE" sz="1800" b="1" dirty="0" err="1">
                <a:solidFill>
                  <a:schemeClr val="bg1">
                    <a:lumMod val="95000"/>
                  </a:schemeClr>
                </a:solidFill>
              </a:rPr>
              <a:t>energy</a:t>
            </a:r>
            <a:r>
              <a:rPr lang="fr-BE" sz="1800" b="1" dirty="0">
                <a:solidFill>
                  <a:schemeClr val="bg1">
                    <a:lumMod val="95000"/>
                  </a:schemeClr>
                </a:solidFill>
              </a:rPr>
              <a:t> transition =  </a:t>
            </a:r>
            <a:r>
              <a:rPr lang="fr-BE" sz="1800" b="1" dirty="0" err="1">
                <a:solidFill>
                  <a:schemeClr val="bg1">
                    <a:lumMod val="95000"/>
                  </a:schemeClr>
                </a:solidFill>
              </a:rPr>
              <a:t>electricity</a:t>
            </a:r>
            <a:r>
              <a:rPr lang="fr-BE" sz="1800" b="1" dirty="0">
                <a:solidFill>
                  <a:schemeClr val="bg1">
                    <a:lumMod val="95000"/>
                  </a:schemeClr>
                </a:solidFill>
              </a:rPr>
              <a:t> infrastructure, building, transportation, </a:t>
            </a:r>
            <a:r>
              <a:rPr lang="fr-BE" sz="1800" b="1" dirty="0" err="1">
                <a:solidFill>
                  <a:schemeClr val="bg1">
                    <a:lumMod val="95000"/>
                  </a:schemeClr>
                </a:solidFill>
              </a:rPr>
              <a:t>electronics</a:t>
            </a:r>
            <a:r>
              <a:rPr lang="fr-BE" sz="1800" b="1" dirty="0">
                <a:solidFill>
                  <a:schemeClr val="bg1">
                    <a:lumMod val="95000"/>
                  </a:schemeClr>
                </a:solidFill>
              </a:rPr>
              <a:t>,  IT and</a:t>
            </a:r>
          </a:p>
          <a:p>
            <a:pPr marL="0" indent="0">
              <a:buNone/>
            </a:pPr>
            <a:r>
              <a:rPr lang="fr-BE" sz="1800" b="1" dirty="0">
                <a:solidFill>
                  <a:schemeClr val="bg1">
                    <a:lumMod val="95000"/>
                  </a:schemeClr>
                </a:solidFill>
              </a:rPr>
              <a:t>                 </a:t>
            </a:r>
            <a:r>
              <a:rPr lang="fr-BE" sz="1800" b="1" dirty="0" err="1">
                <a:solidFill>
                  <a:schemeClr val="bg1">
                    <a:lumMod val="95000"/>
                  </a:schemeClr>
                </a:solidFill>
              </a:rPr>
              <a:t>electrification</a:t>
            </a:r>
            <a:r>
              <a:rPr lang="fr-BE" sz="1800" b="1" dirty="0">
                <a:solidFill>
                  <a:schemeClr val="bg1">
                    <a:lumMod val="95000"/>
                  </a:schemeClr>
                </a:solidFill>
              </a:rPr>
              <a:t> of uses </a:t>
            </a:r>
          </a:p>
          <a:p>
            <a:pPr marL="0" indent="0">
              <a:buNone/>
            </a:pPr>
            <a:endParaRPr lang="fr-BE" sz="2000" dirty="0">
              <a:latin typeface="+mj-lt"/>
            </a:endParaRPr>
          </a:p>
        </p:txBody>
      </p:sp>
      <p:sp>
        <p:nvSpPr>
          <p:cNvPr id="8" name="Espace réservé du numéro de diapositive 4">
            <a:extLst>
              <a:ext uri="{FF2B5EF4-FFF2-40B4-BE49-F238E27FC236}">
                <a16:creationId xmlns:a16="http://schemas.microsoft.com/office/drawing/2014/main" id="{FE9372FF-9E0C-76D5-BE8E-588CBF6F797E}"/>
              </a:ext>
            </a:extLst>
          </p:cNvPr>
          <p:cNvSpPr txBox="1">
            <a:spLocks/>
          </p:cNvSpPr>
          <p:nvPr/>
        </p:nvSpPr>
        <p:spPr>
          <a:xfrm>
            <a:off x="11796920" y="40997"/>
            <a:ext cx="333361"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216716-3AC1-4E85-B45B-3972F6048731}" type="slidenum">
              <a:rPr lang="fr-BE" sz="1800" smtClean="0">
                <a:solidFill>
                  <a:schemeClr val="bg1"/>
                </a:solidFill>
              </a:rPr>
              <a:pPr/>
              <a:t>15</a:t>
            </a:fld>
            <a:endParaRPr lang="fr-BE" sz="1800" dirty="0">
              <a:solidFill>
                <a:schemeClr val="bg1"/>
              </a:solidFill>
            </a:endParaRPr>
          </a:p>
        </p:txBody>
      </p:sp>
    </p:spTree>
    <p:extLst>
      <p:ext uri="{BB962C8B-B14F-4D97-AF65-F5344CB8AC3E}">
        <p14:creationId xmlns:p14="http://schemas.microsoft.com/office/powerpoint/2010/main" val="23040288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Image 43">
            <a:extLst>
              <a:ext uri="{FF2B5EF4-FFF2-40B4-BE49-F238E27FC236}">
                <a16:creationId xmlns:a16="http://schemas.microsoft.com/office/drawing/2014/main" id="{466DEE16-39D5-610A-FD2C-93FD20778DC7}"/>
              </a:ext>
            </a:extLst>
          </p:cNvPr>
          <p:cNvPicPr>
            <a:picLocks noChangeAspect="1"/>
          </p:cNvPicPr>
          <p:nvPr/>
        </p:nvPicPr>
        <p:blipFill>
          <a:blip r:embed="rId3"/>
          <a:stretch>
            <a:fillRect/>
          </a:stretch>
        </p:blipFill>
        <p:spPr>
          <a:xfrm>
            <a:off x="247779" y="1153494"/>
            <a:ext cx="1653705" cy="1414280"/>
          </a:xfrm>
          <a:prstGeom prst="rect">
            <a:avLst/>
          </a:prstGeom>
        </p:spPr>
      </p:pic>
      <p:pic>
        <p:nvPicPr>
          <p:cNvPr id="48" name="Image 47">
            <a:extLst>
              <a:ext uri="{FF2B5EF4-FFF2-40B4-BE49-F238E27FC236}">
                <a16:creationId xmlns:a16="http://schemas.microsoft.com/office/drawing/2014/main" id="{7D1A6929-C214-4ADE-4C23-589DD6E2B9C4}"/>
              </a:ext>
            </a:extLst>
          </p:cNvPr>
          <p:cNvPicPr>
            <a:picLocks noChangeAspect="1"/>
          </p:cNvPicPr>
          <p:nvPr/>
        </p:nvPicPr>
        <p:blipFill>
          <a:blip r:embed="rId4"/>
          <a:stretch>
            <a:fillRect/>
          </a:stretch>
        </p:blipFill>
        <p:spPr>
          <a:xfrm>
            <a:off x="5495822" y="3511898"/>
            <a:ext cx="1866022" cy="1135377"/>
          </a:xfrm>
          <a:prstGeom prst="rect">
            <a:avLst/>
          </a:prstGeom>
        </p:spPr>
      </p:pic>
      <p:pic>
        <p:nvPicPr>
          <p:cNvPr id="46" name="Image 45">
            <a:extLst>
              <a:ext uri="{FF2B5EF4-FFF2-40B4-BE49-F238E27FC236}">
                <a16:creationId xmlns:a16="http://schemas.microsoft.com/office/drawing/2014/main" id="{75FBE654-E981-3E8D-F88E-0110863094D7}"/>
              </a:ext>
            </a:extLst>
          </p:cNvPr>
          <p:cNvPicPr>
            <a:picLocks noChangeAspect="1"/>
          </p:cNvPicPr>
          <p:nvPr/>
        </p:nvPicPr>
        <p:blipFill>
          <a:blip r:embed="rId5"/>
          <a:stretch>
            <a:fillRect/>
          </a:stretch>
        </p:blipFill>
        <p:spPr>
          <a:xfrm>
            <a:off x="9004161" y="2540414"/>
            <a:ext cx="3164439" cy="4300324"/>
          </a:xfrm>
          <a:prstGeom prst="rect">
            <a:avLst/>
          </a:prstGeom>
        </p:spPr>
      </p:pic>
      <p:pic>
        <p:nvPicPr>
          <p:cNvPr id="4" name="Image 3">
            <a:extLst>
              <a:ext uri="{FF2B5EF4-FFF2-40B4-BE49-F238E27FC236}">
                <a16:creationId xmlns:a16="http://schemas.microsoft.com/office/drawing/2014/main" id="{90E984DE-7E95-2D58-1FAF-66561F2DA1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
            <a:ext cx="12192000" cy="893619"/>
          </a:xfrm>
          <a:prstGeom prst="rect">
            <a:avLst/>
          </a:prstGeom>
        </p:spPr>
      </p:pic>
      <p:sp>
        <p:nvSpPr>
          <p:cNvPr id="2" name="Titre 1">
            <a:extLst>
              <a:ext uri="{FF2B5EF4-FFF2-40B4-BE49-F238E27FC236}">
                <a16:creationId xmlns:a16="http://schemas.microsoft.com/office/drawing/2014/main" id="{D1B46425-58D0-CFA6-12BF-E239857795CD}"/>
              </a:ext>
            </a:extLst>
          </p:cNvPr>
          <p:cNvSpPr>
            <a:spLocks noGrp="1"/>
          </p:cNvSpPr>
          <p:nvPr>
            <p:ph type="title"/>
          </p:nvPr>
        </p:nvSpPr>
        <p:spPr>
          <a:xfrm>
            <a:off x="0" y="-1"/>
            <a:ext cx="12192000" cy="893619"/>
          </a:xfrm>
        </p:spPr>
        <p:txBody>
          <a:bodyPr>
            <a:normAutofit/>
          </a:bodyPr>
          <a:lstStyle/>
          <a:p>
            <a:r>
              <a:rPr lang="fr-BE" sz="2000" b="1" i="1">
                <a:solidFill>
                  <a:schemeClr val="bg1"/>
                </a:solidFill>
                <a:latin typeface="+mn-lt"/>
              </a:rPr>
              <a:t>UMICORE’s approach to manufacture low carbon footprint metals and products  12/2024</a:t>
            </a:r>
            <a:br>
              <a:rPr lang="fr-BE" sz="2800" b="1" i="1">
                <a:solidFill>
                  <a:schemeClr val="bg1"/>
                </a:solidFill>
                <a:latin typeface="+mn-lt"/>
              </a:rPr>
            </a:br>
            <a:r>
              <a:rPr lang="fr-BE" sz="2000" b="1">
                <a:solidFill>
                  <a:schemeClr val="bg1"/>
                </a:solidFill>
                <a:latin typeface="+mn-lt"/>
              </a:rPr>
              <a:t>Wouter GHYOOT , VP Government Affairs UMICORE</a:t>
            </a:r>
            <a:endParaRPr lang="fr-BE" sz="2000" b="1" dirty="0">
              <a:solidFill>
                <a:schemeClr val="bg1"/>
              </a:solidFill>
              <a:latin typeface="+mn-lt"/>
            </a:endParaRPr>
          </a:p>
        </p:txBody>
      </p:sp>
      <p:sp>
        <p:nvSpPr>
          <p:cNvPr id="3" name="Espace réservé du contenu 2">
            <a:extLst>
              <a:ext uri="{FF2B5EF4-FFF2-40B4-BE49-F238E27FC236}">
                <a16:creationId xmlns:a16="http://schemas.microsoft.com/office/drawing/2014/main" id="{CC543181-C783-F1C2-565A-3FC481BCBA33}"/>
              </a:ext>
            </a:extLst>
          </p:cNvPr>
          <p:cNvSpPr>
            <a:spLocks noGrp="1"/>
          </p:cNvSpPr>
          <p:nvPr>
            <p:ph idx="1"/>
          </p:nvPr>
        </p:nvSpPr>
        <p:spPr>
          <a:xfrm>
            <a:off x="23400" y="893618"/>
            <a:ext cx="12192000" cy="5964382"/>
          </a:xfrm>
        </p:spPr>
        <p:txBody>
          <a:bodyPr>
            <a:normAutofit fontScale="25000" lnSpcReduction="20000"/>
          </a:bodyPr>
          <a:lstStyle/>
          <a:p>
            <a:pPr marL="0" indent="0">
              <a:buNone/>
            </a:pPr>
            <a:r>
              <a:rPr lang="fr-BE" sz="7200" b="1" u="sng" dirty="0"/>
              <a:t>Key figures </a:t>
            </a:r>
            <a:r>
              <a:rPr lang="fr-BE" sz="7200" b="1" dirty="0"/>
              <a:t>: </a:t>
            </a:r>
            <a:r>
              <a:rPr lang="fr-BE" sz="7200" b="1" dirty="0" err="1"/>
              <a:t>sectors</a:t>
            </a:r>
            <a:r>
              <a:rPr lang="fr-BE" sz="7200" b="1" dirty="0"/>
              <a:t> = </a:t>
            </a:r>
            <a:r>
              <a:rPr lang="fr-BE" sz="7200" b="1" dirty="0" err="1"/>
              <a:t>battery</a:t>
            </a:r>
            <a:r>
              <a:rPr lang="fr-BE" sz="7200" b="1" dirty="0"/>
              <a:t> </a:t>
            </a:r>
            <a:r>
              <a:rPr lang="fr-BE" sz="7200" b="1" dirty="0" err="1"/>
              <a:t>materials</a:t>
            </a:r>
            <a:r>
              <a:rPr lang="fr-BE" sz="7200" b="1" dirty="0"/>
              <a:t>, </a:t>
            </a:r>
            <a:r>
              <a:rPr lang="fr-BE" sz="7200" b="1" dirty="0" err="1"/>
              <a:t>catalysis</a:t>
            </a:r>
            <a:r>
              <a:rPr lang="fr-BE" sz="7200" b="1" dirty="0"/>
              <a:t>, </a:t>
            </a:r>
            <a:r>
              <a:rPr lang="fr-BE" sz="7200" b="1" dirty="0" err="1"/>
              <a:t>recycling</a:t>
            </a:r>
            <a:r>
              <a:rPr lang="fr-BE" sz="7200" b="1" dirty="0"/>
              <a:t> and </a:t>
            </a:r>
            <a:r>
              <a:rPr lang="fr-BE" sz="7200" b="1" dirty="0" err="1"/>
              <a:t>specialty</a:t>
            </a:r>
            <a:r>
              <a:rPr lang="fr-BE" sz="7200" b="1" dirty="0"/>
              <a:t> </a:t>
            </a:r>
            <a:r>
              <a:rPr lang="fr-BE" sz="7200" b="1" dirty="0" err="1"/>
              <a:t>materials</a:t>
            </a:r>
            <a:r>
              <a:rPr lang="fr-BE" sz="7200" b="1" dirty="0"/>
              <a:t> (all non-</a:t>
            </a:r>
            <a:r>
              <a:rPr lang="fr-BE" sz="7200" b="1" dirty="0" err="1"/>
              <a:t>ferrous</a:t>
            </a:r>
            <a:r>
              <a:rPr lang="fr-BE" sz="7200" b="1" dirty="0"/>
              <a:t> </a:t>
            </a:r>
            <a:r>
              <a:rPr lang="fr-BE" sz="7200" b="1" dirty="0" err="1"/>
              <a:t>field</a:t>
            </a:r>
            <a:r>
              <a:rPr lang="fr-BE" sz="7200" b="1" dirty="0"/>
              <a:t>)</a:t>
            </a:r>
          </a:p>
          <a:p>
            <a:pPr marL="0" indent="0">
              <a:buNone/>
            </a:pPr>
            <a:r>
              <a:rPr lang="fr-BE" sz="7200" b="1" dirty="0"/>
              <a:t>                                        </a:t>
            </a:r>
            <a:r>
              <a:rPr lang="fr-BE" sz="7200" b="1" dirty="0" err="1"/>
              <a:t>products</a:t>
            </a:r>
            <a:r>
              <a:rPr lang="fr-BE" sz="7200" b="1" dirty="0"/>
              <a:t> = 18 </a:t>
            </a:r>
            <a:r>
              <a:rPr lang="fr-BE" sz="7200" b="1" dirty="0" err="1"/>
              <a:t>elements</a:t>
            </a:r>
            <a:r>
              <a:rPr lang="fr-BE" sz="7200" b="1" dirty="0"/>
              <a:t> : Ag, Au, Pt, Pd, Rh, Ir, Ru / In, Te, Se, Sb, Sn, Bi / Pb, Cu, Ni, Co, Mn / H</a:t>
            </a:r>
            <a:r>
              <a:rPr lang="fr-BE" sz="8000" b="1" baseline="-25000" dirty="0"/>
              <a:t>2</a:t>
            </a:r>
            <a:r>
              <a:rPr lang="fr-BE" sz="7200" b="1" dirty="0"/>
              <a:t>SO</a:t>
            </a:r>
            <a:r>
              <a:rPr lang="fr-BE" sz="8000" b="1" baseline="-25000" dirty="0"/>
              <a:t>4</a:t>
            </a:r>
          </a:p>
          <a:p>
            <a:pPr marL="0" indent="0">
              <a:buNone/>
            </a:pPr>
            <a:r>
              <a:rPr lang="fr-BE" sz="7200" b="1" dirty="0"/>
              <a:t>                                        </a:t>
            </a:r>
            <a:r>
              <a:rPr lang="fr-BE" sz="7200" b="1" dirty="0" err="1"/>
              <a:t>footprint</a:t>
            </a:r>
            <a:r>
              <a:rPr lang="fr-BE" sz="7200" b="1" dirty="0"/>
              <a:t> in 2023= -1.4 Mt GHG/y (</a:t>
            </a:r>
            <a:r>
              <a:rPr lang="fr-BE" sz="7200" b="1" dirty="0" err="1"/>
              <a:t>recycling</a:t>
            </a:r>
            <a:r>
              <a:rPr lang="fr-BE" sz="7200" b="1" dirty="0"/>
              <a:t>) &amp; -2.4 Mt NO</a:t>
            </a:r>
            <a:r>
              <a:rPr lang="fr-BE" sz="8000" b="1" baseline="-25000" dirty="0"/>
              <a:t>x</a:t>
            </a:r>
            <a:r>
              <a:rPr lang="fr-BE" sz="7200" b="1" dirty="0"/>
              <a:t>/y (</a:t>
            </a:r>
            <a:r>
              <a:rPr lang="fr-BE" sz="7200" b="1" dirty="0" err="1"/>
              <a:t>catalysis</a:t>
            </a:r>
            <a:r>
              <a:rPr lang="fr-BE" sz="7200" b="1" dirty="0"/>
              <a:t>) &amp; - 7.3 Mt GHG/y (batteries</a:t>
            </a:r>
          </a:p>
          <a:p>
            <a:pPr marL="0" indent="0">
              <a:buNone/>
            </a:pPr>
            <a:r>
              <a:rPr lang="fr-BE" sz="7200" b="1" dirty="0"/>
              <a:t>                                        + </a:t>
            </a:r>
            <a:r>
              <a:rPr lang="fr-BE" sz="7200" b="1" dirty="0" err="1"/>
              <a:t>specialty</a:t>
            </a:r>
            <a:r>
              <a:rPr lang="fr-BE" sz="7200" b="1" dirty="0"/>
              <a:t> </a:t>
            </a:r>
            <a:r>
              <a:rPr lang="fr-BE" sz="7200" b="1" dirty="0" err="1"/>
              <a:t>materials</a:t>
            </a:r>
            <a:r>
              <a:rPr lang="fr-BE" sz="7200" b="1" dirty="0"/>
              <a:t>) total = -11.1 Mt/y </a:t>
            </a:r>
            <a:r>
              <a:rPr lang="fr-BE" sz="7200" b="1" dirty="0" err="1"/>
              <a:t>avoided</a:t>
            </a:r>
            <a:r>
              <a:rPr lang="fr-BE" sz="7200" b="1" dirty="0"/>
              <a:t> in 2023</a:t>
            </a:r>
          </a:p>
          <a:p>
            <a:pPr marL="0" indent="0">
              <a:buNone/>
            </a:pPr>
            <a:r>
              <a:rPr lang="fr-BE" sz="7200" b="1" dirty="0"/>
              <a:t>                                        scopes 1 = direct </a:t>
            </a:r>
            <a:r>
              <a:rPr lang="fr-BE" sz="7200" b="1" dirty="0" err="1"/>
              <a:t>emissions</a:t>
            </a:r>
            <a:r>
              <a:rPr lang="fr-BE" sz="7200" b="1" dirty="0"/>
              <a:t>, 2 =  indirect </a:t>
            </a:r>
            <a:r>
              <a:rPr lang="fr-BE" sz="7200" b="1" dirty="0" err="1"/>
              <a:t>emissions</a:t>
            </a:r>
            <a:r>
              <a:rPr lang="fr-BE" sz="7200" b="1" dirty="0"/>
              <a:t> (</a:t>
            </a:r>
            <a:r>
              <a:rPr lang="fr-BE" sz="7200" b="1" dirty="0" err="1"/>
              <a:t>purchased</a:t>
            </a:r>
            <a:r>
              <a:rPr lang="fr-BE" sz="7200" b="1" dirty="0"/>
              <a:t> </a:t>
            </a:r>
            <a:r>
              <a:rPr lang="fr-BE" sz="7200" b="1" dirty="0" err="1"/>
              <a:t>energy</a:t>
            </a:r>
            <a:r>
              <a:rPr lang="fr-BE" sz="7200" b="1" dirty="0"/>
              <a:t>), 3 = </a:t>
            </a:r>
            <a:r>
              <a:rPr lang="fr-BE" sz="7200" b="1" dirty="0" err="1"/>
              <a:t>other</a:t>
            </a:r>
            <a:r>
              <a:rPr lang="fr-BE" sz="7200" b="1" dirty="0"/>
              <a:t> indirect </a:t>
            </a:r>
            <a:r>
              <a:rPr lang="fr-BE" sz="7200" b="1" dirty="0" err="1"/>
              <a:t>emissions</a:t>
            </a:r>
            <a:endParaRPr lang="fr-BE" sz="7200" b="1" dirty="0"/>
          </a:p>
          <a:p>
            <a:pPr marL="0" indent="0">
              <a:buNone/>
            </a:pPr>
            <a:endParaRPr lang="fr-BE" sz="7200" b="1" u="sng" dirty="0"/>
          </a:p>
          <a:p>
            <a:pPr marL="0" indent="0">
              <a:buNone/>
            </a:pPr>
            <a:r>
              <a:rPr lang="fr-BE" sz="7200" b="1" u="sng" dirty="0" err="1"/>
              <a:t>Targets</a:t>
            </a:r>
            <a:r>
              <a:rPr lang="fr-BE" sz="7200" b="1" u="sng" dirty="0"/>
              <a:t> </a:t>
            </a:r>
            <a:r>
              <a:rPr lang="fr-BE" sz="7200" b="1" dirty="0"/>
              <a:t>:  total GHG </a:t>
            </a:r>
            <a:r>
              <a:rPr lang="fr-BE" sz="7200" b="1" dirty="0" err="1"/>
              <a:t>emissions</a:t>
            </a:r>
            <a:r>
              <a:rPr lang="fr-BE" sz="7200" b="1" dirty="0"/>
              <a:t> Scope 1 + Scope 2 = - 50 % Mt/y vs 2019 (2030) and 0 Mt/y (2035) </a:t>
            </a:r>
          </a:p>
          <a:p>
            <a:pPr marL="0" indent="0">
              <a:buNone/>
            </a:pPr>
            <a:r>
              <a:rPr lang="fr-BE" sz="7200" b="1" dirty="0"/>
              <a:t>                 total GHG </a:t>
            </a:r>
            <a:r>
              <a:rPr lang="fr-BE" sz="7200" b="1" dirty="0" err="1"/>
              <a:t>emissions</a:t>
            </a:r>
            <a:r>
              <a:rPr lang="fr-BE" sz="7200" b="1" dirty="0"/>
              <a:t> Scope 3 = - 45 % Mt/y vs 2019 (2030)</a:t>
            </a:r>
          </a:p>
          <a:p>
            <a:pPr marL="0" indent="0">
              <a:buNone/>
            </a:pPr>
            <a:endParaRPr lang="fr-BE" sz="7200" b="1" dirty="0"/>
          </a:p>
          <a:p>
            <a:pPr marL="0" indent="0">
              <a:buNone/>
            </a:pPr>
            <a:r>
              <a:rPr lang="fr-BE" sz="7200" b="1" u="sng" dirty="0"/>
              <a:t>Technologies </a:t>
            </a:r>
            <a:r>
              <a:rPr lang="fr-BE" sz="7200" b="1" dirty="0"/>
              <a:t>:   </a:t>
            </a:r>
            <a:r>
              <a:rPr lang="fr-BE" sz="7200" b="1" dirty="0" err="1"/>
              <a:t>low-carbon</a:t>
            </a:r>
            <a:r>
              <a:rPr lang="fr-BE" sz="7200" b="1" dirty="0"/>
              <a:t> </a:t>
            </a:r>
            <a:r>
              <a:rPr lang="fr-BE" sz="7200" b="1" dirty="0" err="1"/>
              <a:t>electricity</a:t>
            </a:r>
            <a:r>
              <a:rPr lang="fr-BE" sz="7200" b="1" dirty="0"/>
              <a:t> (</a:t>
            </a:r>
            <a:r>
              <a:rPr lang="fr-BE" sz="7200" b="1" dirty="0" err="1"/>
              <a:t>renewables</a:t>
            </a:r>
            <a:r>
              <a:rPr lang="fr-BE" sz="7200" b="1" dirty="0"/>
              <a:t>) </a:t>
            </a:r>
          </a:p>
          <a:p>
            <a:pPr marL="0" indent="0">
              <a:buNone/>
            </a:pPr>
            <a:r>
              <a:rPr lang="fr-BE" sz="7200" b="1" dirty="0"/>
              <a:t>                            no more </a:t>
            </a:r>
            <a:r>
              <a:rPr lang="fr-BE" sz="7200" b="1" dirty="0" err="1"/>
              <a:t>mining</a:t>
            </a:r>
            <a:r>
              <a:rPr lang="fr-BE" sz="7200" b="1" dirty="0"/>
              <a:t> </a:t>
            </a:r>
            <a:r>
              <a:rPr lang="fr-BE" sz="7200" b="1" dirty="0" err="1"/>
              <a:t>activities</a:t>
            </a:r>
            <a:endParaRPr lang="fr-BE" sz="7200" b="1" dirty="0"/>
          </a:p>
          <a:p>
            <a:pPr marL="0" indent="0">
              <a:buNone/>
            </a:pPr>
            <a:r>
              <a:rPr lang="fr-BE" sz="7200" b="1" dirty="0"/>
              <a:t>                            </a:t>
            </a:r>
            <a:r>
              <a:rPr lang="fr-BE" sz="7200" b="1" dirty="0" err="1"/>
              <a:t>energy</a:t>
            </a:r>
            <a:r>
              <a:rPr lang="fr-BE" sz="7200" b="1" dirty="0"/>
              <a:t> </a:t>
            </a:r>
            <a:r>
              <a:rPr lang="fr-BE" sz="7200" b="1" dirty="0" err="1"/>
              <a:t>efficiency</a:t>
            </a:r>
            <a:r>
              <a:rPr lang="fr-BE" sz="7200" b="1" dirty="0"/>
              <a:t> &amp; </a:t>
            </a:r>
            <a:r>
              <a:rPr lang="fr-BE" sz="7200" b="1" dirty="0" err="1"/>
              <a:t>heat</a:t>
            </a:r>
            <a:r>
              <a:rPr lang="fr-BE" sz="7200" b="1" dirty="0"/>
              <a:t> </a:t>
            </a:r>
            <a:r>
              <a:rPr lang="fr-BE" sz="7200" b="1" dirty="0" err="1"/>
              <a:t>efficiency</a:t>
            </a:r>
            <a:r>
              <a:rPr lang="fr-BE" sz="7200" b="1" dirty="0"/>
              <a:t>  </a:t>
            </a:r>
          </a:p>
          <a:p>
            <a:pPr marL="0" indent="0">
              <a:buNone/>
            </a:pPr>
            <a:r>
              <a:rPr lang="fr-BE" sz="7200" b="1" dirty="0"/>
              <a:t>                            process innovation in </a:t>
            </a:r>
            <a:r>
              <a:rPr lang="fr-BE" sz="7200" b="1" dirty="0" err="1"/>
              <a:t>pyro-metallurgy</a:t>
            </a:r>
            <a:r>
              <a:rPr lang="fr-BE" sz="7200" b="1" dirty="0"/>
              <a:t> and hydro-</a:t>
            </a:r>
            <a:r>
              <a:rPr lang="fr-BE" sz="7200" b="1" dirty="0" err="1"/>
              <a:t>metallurgy</a:t>
            </a:r>
            <a:r>
              <a:rPr lang="fr-BE" sz="7200" b="1" dirty="0"/>
              <a:t>          </a:t>
            </a:r>
          </a:p>
          <a:p>
            <a:pPr marL="0" indent="0">
              <a:buNone/>
            </a:pPr>
            <a:r>
              <a:rPr lang="fr-BE" sz="7200" b="1" dirty="0"/>
              <a:t>                            CCS and CCU </a:t>
            </a:r>
          </a:p>
          <a:p>
            <a:pPr marL="0" indent="0">
              <a:buNone/>
            </a:pPr>
            <a:endParaRPr lang="fr-BE" sz="7200" b="1" dirty="0"/>
          </a:p>
          <a:p>
            <a:pPr marL="0" indent="0">
              <a:buNone/>
            </a:pPr>
            <a:r>
              <a:rPr lang="fr-BE" sz="7200" b="1" u="sng" dirty="0"/>
              <a:t>Non-</a:t>
            </a:r>
            <a:r>
              <a:rPr lang="fr-BE" sz="7200" b="1" u="sng" dirty="0" err="1"/>
              <a:t>ferrous</a:t>
            </a:r>
            <a:r>
              <a:rPr lang="fr-BE" sz="7200" b="1" u="sng" dirty="0"/>
              <a:t> </a:t>
            </a:r>
            <a:r>
              <a:rPr lang="fr-BE" sz="7200" b="1" u="sng" dirty="0" err="1"/>
              <a:t>materials</a:t>
            </a:r>
            <a:r>
              <a:rPr lang="fr-BE" sz="7200" b="1" u="sng" dirty="0"/>
              <a:t> </a:t>
            </a:r>
            <a:r>
              <a:rPr lang="fr-BE" sz="7200" b="1" dirty="0"/>
              <a:t>: key enabler for </a:t>
            </a:r>
            <a:r>
              <a:rPr lang="fr-BE" sz="7200" b="1" dirty="0" err="1"/>
              <a:t>energy</a:t>
            </a:r>
            <a:r>
              <a:rPr lang="fr-BE" sz="7200" b="1" dirty="0"/>
              <a:t> transition = EV, PV, </a:t>
            </a:r>
            <a:r>
              <a:rPr lang="fr-BE" sz="7200" b="1" dirty="0" err="1"/>
              <a:t>wind</a:t>
            </a:r>
            <a:r>
              <a:rPr lang="fr-BE" sz="7200" b="1" dirty="0"/>
              <a:t> </a:t>
            </a:r>
            <a:r>
              <a:rPr lang="fr-BE" sz="7200" b="1" dirty="0" err="1"/>
              <a:t>mills</a:t>
            </a:r>
            <a:r>
              <a:rPr lang="fr-BE" sz="7200" b="1" dirty="0"/>
              <a:t>, </a:t>
            </a:r>
            <a:r>
              <a:rPr lang="fr-BE" sz="7200" b="1" dirty="0" err="1"/>
              <a:t>electronics</a:t>
            </a:r>
            <a:r>
              <a:rPr lang="fr-BE" sz="7200" b="1" dirty="0"/>
              <a:t>, </a:t>
            </a:r>
            <a:r>
              <a:rPr lang="fr-BE" sz="7200" b="1" dirty="0" err="1"/>
              <a:t>harmful</a:t>
            </a:r>
            <a:r>
              <a:rPr lang="fr-BE" sz="7200" b="1" dirty="0"/>
              <a:t> </a:t>
            </a:r>
            <a:r>
              <a:rPr lang="fr-BE" sz="7200" b="1" dirty="0" err="1"/>
              <a:t>emissions</a:t>
            </a:r>
            <a:endParaRPr lang="fr-BE" sz="7200" b="1" dirty="0"/>
          </a:p>
          <a:p>
            <a:pPr marL="0" indent="0">
              <a:buNone/>
            </a:pPr>
            <a:endParaRPr lang="fr-BE" dirty="0"/>
          </a:p>
        </p:txBody>
      </p:sp>
      <p:sp>
        <p:nvSpPr>
          <p:cNvPr id="7" name="Espace réservé du numéro de diapositive 4">
            <a:extLst>
              <a:ext uri="{FF2B5EF4-FFF2-40B4-BE49-F238E27FC236}">
                <a16:creationId xmlns:a16="http://schemas.microsoft.com/office/drawing/2014/main" id="{C5DA3687-7093-D95D-58F6-DA7862BD4AA1}"/>
              </a:ext>
            </a:extLst>
          </p:cNvPr>
          <p:cNvSpPr txBox="1">
            <a:spLocks/>
          </p:cNvSpPr>
          <p:nvPr/>
        </p:nvSpPr>
        <p:spPr>
          <a:xfrm>
            <a:off x="11588620" y="40997"/>
            <a:ext cx="541661"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216716-3AC1-4E85-B45B-3972F6048731}" type="slidenum">
              <a:rPr lang="fr-BE" sz="1800" smtClean="0">
                <a:solidFill>
                  <a:schemeClr val="bg1"/>
                </a:solidFill>
              </a:rPr>
              <a:pPr/>
              <a:t>16</a:t>
            </a:fld>
            <a:endParaRPr lang="fr-BE" sz="1800" dirty="0">
              <a:solidFill>
                <a:schemeClr val="bg1"/>
              </a:solidFill>
            </a:endParaRPr>
          </a:p>
        </p:txBody>
      </p:sp>
      <mc:AlternateContent xmlns:mc="http://schemas.openxmlformats.org/markup-compatibility/2006" xmlns:p14="http://schemas.microsoft.com/office/powerpoint/2010/main">
        <mc:Choice Requires="p14">
          <p:contentPart p14:bwMode="auto" r:id="rId7">
            <p14:nvContentPartPr>
              <p14:cNvPr id="5" name="Encre 4">
                <a:extLst>
                  <a:ext uri="{FF2B5EF4-FFF2-40B4-BE49-F238E27FC236}">
                    <a16:creationId xmlns:a16="http://schemas.microsoft.com/office/drawing/2014/main" id="{CFC90097-6E23-6D7E-FCF9-2C8D4506EEDA}"/>
                  </a:ext>
                </a:extLst>
              </p14:cNvPr>
              <p14:cNvContentPartPr/>
              <p14:nvPr/>
            </p14:nvContentPartPr>
            <p14:xfrm>
              <a:off x="1336162" y="1738507"/>
              <a:ext cx="360" cy="360"/>
            </p14:xfrm>
          </p:contentPart>
        </mc:Choice>
        <mc:Fallback xmlns="">
          <p:pic>
            <p:nvPicPr>
              <p:cNvPr id="5" name="Encre 4">
                <a:extLst>
                  <a:ext uri="{FF2B5EF4-FFF2-40B4-BE49-F238E27FC236}">
                    <a16:creationId xmlns:a16="http://schemas.microsoft.com/office/drawing/2014/main" id="{CFC90097-6E23-6D7E-FCF9-2C8D4506EEDA}"/>
                  </a:ext>
                </a:extLst>
              </p:cNvPr>
              <p:cNvPicPr/>
              <p:nvPr/>
            </p:nvPicPr>
            <p:blipFill>
              <a:blip r:embed="rId8"/>
              <a:stretch>
                <a:fillRect/>
              </a:stretch>
            </p:blipFill>
            <p:spPr>
              <a:xfrm>
                <a:off x="1330042" y="1732387"/>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Encre 5">
                <a:extLst>
                  <a:ext uri="{FF2B5EF4-FFF2-40B4-BE49-F238E27FC236}">
                    <a16:creationId xmlns:a16="http://schemas.microsoft.com/office/drawing/2014/main" id="{D223E7D9-03B1-0B51-EBEB-BA81EF51211D}"/>
                  </a:ext>
                </a:extLst>
              </p14:cNvPr>
              <p14:cNvContentPartPr/>
              <p14:nvPr/>
            </p14:nvContentPartPr>
            <p14:xfrm>
              <a:off x="3506602" y="1497307"/>
              <a:ext cx="360" cy="360"/>
            </p14:xfrm>
          </p:contentPart>
        </mc:Choice>
        <mc:Fallback xmlns="">
          <p:pic>
            <p:nvPicPr>
              <p:cNvPr id="6" name="Encre 5">
                <a:extLst>
                  <a:ext uri="{FF2B5EF4-FFF2-40B4-BE49-F238E27FC236}">
                    <a16:creationId xmlns:a16="http://schemas.microsoft.com/office/drawing/2014/main" id="{D223E7D9-03B1-0B51-EBEB-BA81EF51211D}"/>
                  </a:ext>
                </a:extLst>
              </p:cNvPr>
              <p:cNvPicPr/>
              <p:nvPr/>
            </p:nvPicPr>
            <p:blipFill>
              <a:blip r:embed="rId8"/>
              <a:stretch>
                <a:fillRect/>
              </a:stretch>
            </p:blipFill>
            <p:spPr>
              <a:xfrm>
                <a:off x="3500482" y="1491187"/>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Encre 7">
                <a:extLst>
                  <a:ext uri="{FF2B5EF4-FFF2-40B4-BE49-F238E27FC236}">
                    <a16:creationId xmlns:a16="http://schemas.microsoft.com/office/drawing/2014/main" id="{17569E28-ED2D-73D7-53DA-F4D6AFD85AC0}"/>
                  </a:ext>
                </a:extLst>
              </p14:cNvPr>
              <p14:cNvContentPartPr/>
              <p14:nvPr/>
            </p14:nvContentPartPr>
            <p14:xfrm>
              <a:off x="4883242" y="1728427"/>
              <a:ext cx="2160" cy="360"/>
            </p14:xfrm>
          </p:contentPart>
        </mc:Choice>
        <mc:Fallback xmlns="">
          <p:pic>
            <p:nvPicPr>
              <p:cNvPr id="8" name="Encre 7">
                <a:extLst>
                  <a:ext uri="{FF2B5EF4-FFF2-40B4-BE49-F238E27FC236}">
                    <a16:creationId xmlns:a16="http://schemas.microsoft.com/office/drawing/2014/main" id="{17569E28-ED2D-73D7-53DA-F4D6AFD85AC0}"/>
                  </a:ext>
                </a:extLst>
              </p:cNvPr>
              <p:cNvPicPr/>
              <p:nvPr/>
            </p:nvPicPr>
            <p:blipFill>
              <a:blip r:embed="rId8"/>
              <a:stretch>
                <a:fillRect/>
              </a:stretch>
            </p:blipFill>
            <p:spPr>
              <a:xfrm>
                <a:off x="4877122" y="1722307"/>
                <a:ext cx="144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Encre 8">
                <a:extLst>
                  <a:ext uri="{FF2B5EF4-FFF2-40B4-BE49-F238E27FC236}">
                    <a16:creationId xmlns:a16="http://schemas.microsoft.com/office/drawing/2014/main" id="{3F0424AA-40F5-9423-F5A6-FEB50A5FB62C}"/>
                  </a:ext>
                </a:extLst>
              </p14:cNvPr>
              <p14:cNvContentPartPr/>
              <p14:nvPr/>
            </p14:nvContentPartPr>
            <p14:xfrm>
              <a:off x="3737722" y="3938827"/>
              <a:ext cx="360" cy="360"/>
            </p14:xfrm>
          </p:contentPart>
        </mc:Choice>
        <mc:Fallback xmlns="">
          <p:pic>
            <p:nvPicPr>
              <p:cNvPr id="9" name="Encre 8">
                <a:extLst>
                  <a:ext uri="{FF2B5EF4-FFF2-40B4-BE49-F238E27FC236}">
                    <a16:creationId xmlns:a16="http://schemas.microsoft.com/office/drawing/2014/main" id="{3F0424AA-40F5-9423-F5A6-FEB50A5FB62C}"/>
                  </a:ext>
                </a:extLst>
              </p:cNvPr>
              <p:cNvPicPr/>
              <p:nvPr/>
            </p:nvPicPr>
            <p:blipFill>
              <a:blip r:embed="rId8"/>
              <a:stretch>
                <a:fillRect/>
              </a:stretch>
            </p:blipFill>
            <p:spPr>
              <a:xfrm>
                <a:off x="3731602" y="3932707"/>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Encre 10">
                <a:extLst>
                  <a:ext uri="{FF2B5EF4-FFF2-40B4-BE49-F238E27FC236}">
                    <a16:creationId xmlns:a16="http://schemas.microsoft.com/office/drawing/2014/main" id="{76233C36-5756-BF8C-AD48-68780D169A3C}"/>
                  </a:ext>
                </a:extLst>
              </p14:cNvPr>
              <p14:cNvContentPartPr/>
              <p14:nvPr/>
            </p14:nvContentPartPr>
            <p14:xfrm>
              <a:off x="4873522" y="3164827"/>
              <a:ext cx="8280" cy="19800"/>
            </p14:xfrm>
          </p:contentPart>
        </mc:Choice>
        <mc:Fallback xmlns="">
          <p:pic>
            <p:nvPicPr>
              <p:cNvPr id="11" name="Encre 10">
                <a:extLst>
                  <a:ext uri="{FF2B5EF4-FFF2-40B4-BE49-F238E27FC236}">
                    <a16:creationId xmlns:a16="http://schemas.microsoft.com/office/drawing/2014/main" id="{76233C36-5756-BF8C-AD48-68780D169A3C}"/>
                  </a:ext>
                </a:extLst>
              </p:cNvPr>
              <p:cNvPicPr/>
              <p:nvPr/>
            </p:nvPicPr>
            <p:blipFill>
              <a:blip r:embed="rId13"/>
              <a:stretch>
                <a:fillRect/>
              </a:stretch>
            </p:blipFill>
            <p:spPr>
              <a:xfrm>
                <a:off x="4867402" y="3158707"/>
                <a:ext cx="205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Encre 11">
                <a:extLst>
                  <a:ext uri="{FF2B5EF4-FFF2-40B4-BE49-F238E27FC236}">
                    <a16:creationId xmlns:a16="http://schemas.microsoft.com/office/drawing/2014/main" id="{F096D0D8-8F92-BFD2-81F2-EB34CAE9A507}"/>
                  </a:ext>
                </a:extLst>
              </p14:cNvPr>
              <p14:cNvContentPartPr/>
              <p14:nvPr/>
            </p14:nvContentPartPr>
            <p14:xfrm>
              <a:off x="5888362" y="3565147"/>
              <a:ext cx="360" cy="2160"/>
            </p14:xfrm>
          </p:contentPart>
        </mc:Choice>
        <mc:Fallback xmlns="">
          <p:pic>
            <p:nvPicPr>
              <p:cNvPr id="12" name="Encre 11">
                <a:extLst>
                  <a:ext uri="{FF2B5EF4-FFF2-40B4-BE49-F238E27FC236}">
                    <a16:creationId xmlns:a16="http://schemas.microsoft.com/office/drawing/2014/main" id="{F096D0D8-8F92-BFD2-81F2-EB34CAE9A507}"/>
                  </a:ext>
                </a:extLst>
              </p:cNvPr>
              <p:cNvPicPr/>
              <p:nvPr/>
            </p:nvPicPr>
            <p:blipFill>
              <a:blip r:embed="rId8"/>
              <a:stretch>
                <a:fillRect/>
              </a:stretch>
            </p:blipFill>
            <p:spPr>
              <a:xfrm>
                <a:off x="5882242" y="3559027"/>
                <a:ext cx="126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Encre 12">
                <a:extLst>
                  <a:ext uri="{FF2B5EF4-FFF2-40B4-BE49-F238E27FC236}">
                    <a16:creationId xmlns:a16="http://schemas.microsoft.com/office/drawing/2014/main" id="{C0875205-F70A-FB01-5ED6-F15270391DDA}"/>
                  </a:ext>
                </a:extLst>
              </p14:cNvPr>
              <p14:cNvContentPartPr/>
              <p14:nvPr/>
            </p14:nvContentPartPr>
            <p14:xfrm>
              <a:off x="2411482" y="4869427"/>
              <a:ext cx="23400" cy="4320"/>
            </p14:xfrm>
          </p:contentPart>
        </mc:Choice>
        <mc:Fallback xmlns="">
          <p:pic>
            <p:nvPicPr>
              <p:cNvPr id="13" name="Encre 12">
                <a:extLst>
                  <a:ext uri="{FF2B5EF4-FFF2-40B4-BE49-F238E27FC236}">
                    <a16:creationId xmlns:a16="http://schemas.microsoft.com/office/drawing/2014/main" id="{C0875205-F70A-FB01-5ED6-F15270391DDA}"/>
                  </a:ext>
                </a:extLst>
              </p:cNvPr>
              <p:cNvPicPr/>
              <p:nvPr/>
            </p:nvPicPr>
            <p:blipFill>
              <a:blip r:embed="rId16"/>
              <a:stretch>
                <a:fillRect/>
              </a:stretch>
            </p:blipFill>
            <p:spPr>
              <a:xfrm>
                <a:off x="2405362" y="4863307"/>
                <a:ext cx="3564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Encre 13">
                <a:extLst>
                  <a:ext uri="{FF2B5EF4-FFF2-40B4-BE49-F238E27FC236}">
                    <a16:creationId xmlns:a16="http://schemas.microsoft.com/office/drawing/2014/main" id="{C505A734-2057-A66E-8A46-9C813C2D3122}"/>
                  </a:ext>
                </a:extLst>
              </p14:cNvPr>
              <p14:cNvContentPartPr/>
              <p14:nvPr/>
            </p14:nvContentPartPr>
            <p14:xfrm>
              <a:off x="4873522" y="3858547"/>
              <a:ext cx="10440" cy="360"/>
            </p14:xfrm>
          </p:contentPart>
        </mc:Choice>
        <mc:Fallback xmlns="">
          <p:pic>
            <p:nvPicPr>
              <p:cNvPr id="14" name="Encre 13">
                <a:extLst>
                  <a:ext uri="{FF2B5EF4-FFF2-40B4-BE49-F238E27FC236}">
                    <a16:creationId xmlns:a16="http://schemas.microsoft.com/office/drawing/2014/main" id="{C505A734-2057-A66E-8A46-9C813C2D3122}"/>
                  </a:ext>
                </a:extLst>
              </p:cNvPr>
              <p:cNvPicPr/>
              <p:nvPr/>
            </p:nvPicPr>
            <p:blipFill>
              <a:blip r:embed="rId18"/>
              <a:stretch>
                <a:fillRect/>
              </a:stretch>
            </p:blipFill>
            <p:spPr>
              <a:xfrm>
                <a:off x="4867402" y="3852427"/>
                <a:ext cx="226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Encre 14">
                <a:extLst>
                  <a:ext uri="{FF2B5EF4-FFF2-40B4-BE49-F238E27FC236}">
                    <a16:creationId xmlns:a16="http://schemas.microsoft.com/office/drawing/2014/main" id="{7F8C4CBE-BBFB-E8B9-3EB1-964C126D0747}"/>
                  </a:ext>
                </a:extLst>
              </p14:cNvPr>
              <p14:cNvContentPartPr/>
              <p14:nvPr/>
            </p14:nvContentPartPr>
            <p14:xfrm>
              <a:off x="5566522" y="3412507"/>
              <a:ext cx="2160" cy="4320"/>
            </p14:xfrm>
          </p:contentPart>
        </mc:Choice>
        <mc:Fallback xmlns="">
          <p:pic>
            <p:nvPicPr>
              <p:cNvPr id="15" name="Encre 14">
                <a:extLst>
                  <a:ext uri="{FF2B5EF4-FFF2-40B4-BE49-F238E27FC236}">
                    <a16:creationId xmlns:a16="http://schemas.microsoft.com/office/drawing/2014/main" id="{7F8C4CBE-BBFB-E8B9-3EB1-964C126D0747}"/>
                  </a:ext>
                </a:extLst>
              </p:cNvPr>
              <p:cNvPicPr/>
              <p:nvPr/>
            </p:nvPicPr>
            <p:blipFill>
              <a:blip r:embed="rId8"/>
              <a:stretch>
                <a:fillRect/>
              </a:stretch>
            </p:blipFill>
            <p:spPr>
              <a:xfrm>
                <a:off x="5560402" y="3406387"/>
                <a:ext cx="144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Encre 15">
                <a:extLst>
                  <a:ext uri="{FF2B5EF4-FFF2-40B4-BE49-F238E27FC236}">
                    <a16:creationId xmlns:a16="http://schemas.microsoft.com/office/drawing/2014/main" id="{2B7E8EBF-7B82-E8D9-1373-73B28F49C290}"/>
                  </a:ext>
                </a:extLst>
              </p14:cNvPr>
              <p14:cNvContentPartPr/>
              <p14:nvPr/>
            </p14:nvContentPartPr>
            <p14:xfrm>
              <a:off x="5908162" y="3225307"/>
              <a:ext cx="360" cy="360"/>
            </p14:xfrm>
          </p:contentPart>
        </mc:Choice>
        <mc:Fallback xmlns="">
          <p:pic>
            <p:nvPicPr>
              <p:cNvPr id="16" name="Encre 15">
                <a:extLst>
                  <a:ext uri="{FF2B5EF4-FFF2-40B4-BE49-F238E27FC236}">
                    <a16:creationId xmlns:a16="http://schemas.microsoft.com/office/drawing/2014/main" id="{2B7E8EBF-7B82-E8D9-1373-73B28F49C290}"/>
                  </a:ext>
                </a:extLst>
              </p:cNvPr>
              <p:cNvPicPr/>
              <p:nvPr/>
            </p:nvPicPr>
            <p:blipFill>
              <a:blip r:embed="rId8"/>
              <a:stretch>
                <a:fillRect/>
              </a:stretch>
            </p:blipFill>
            <p:spPr>
              <a:xfrm>
                <a:off x="5902042" y="3219187"/>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 name="Encre 16">
                <a:extLst>
                  <a:ext uri="{FF2B5EF4-FFF2-40B4-BE49-F238E27FC236}">
                    <a16:creationId xmlns:a16="http://schemas.microsoft.com/office/drawing/2014/main" id="{B40B7AD9-202C-9B9A-6C67-22C78E6A1666}"/>
                  </a:ext>
                </a:extLst>
              </p14:cNvPr>
              <p14:cNvContentPartPr/>
              <p14:nvPr/>
            </p14:nvContentPartPr>
            <p14:xfrm>
              <a:off x="5476162" y="4541467"/>
              <a:ext cx="360" cy="360"/>
            </p14:xfrm>
          </p:contentPart>
        </mc:Choice>
        <mc:Fallback xmlns="">
          <p:pic>
            <p:nvPicPr>
              <p:cNvPr id="17" name="Encre 16">
                <a:extLst>
                  <a:ext uri="{FF2B5EF4-FFF2-40B4-BE49-F238E27FC236}">
                    <a16:creationId xmlns:a16="http://schemas.microsoft.com/office/drawing/2014/main" id="{B40B7AD9-202C-9B9A-6C67-22C78E6A1666}"/>
                  </a:ext>
                </a:extLst>
              </p:cNvPr>
              <p:cNvPicPr/>
              <p:nvPr/>
            </p:nvPicPr>
            <p:blipFill>
              <a:blip r:embed="rId8"/>
              <a:stretch>
                <a:fillRect/>
              </a:stretch>
            </p:blipFill>
            <p:spPr>
              <a:xfrm>
                <a:off x="5470042" y="4535347"/>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Encre 17">
                <a:extLst>
                  <a:ext uri="{FF2B5EF4-FFF2-40B4-BE49-F238E27FC236}">
                    <a16:creationId xmlns:a16="http://schemas.microsoft.com/office/drawing/2014/main" id="{51E963E5-71E1-29C0-507C-FAFBC42BFCE5}"/>
                  </a:ext>
                </a:extLst>
              </p14:cNvPr>
              <p14:cNvContentPartPr/>
              <p14:nvPr/>
            </p14:nvContentPartPr>
            <p14:xfrm>
              <a:off x="6038842" y="2954227"/>
              <a:ext cx="360" cy="360"/>
            </p14:xfrm>
          </p:contentPart>
        </mc:Choice>
        <mc:Fallback xmlns="">
          <p:pic>
            <p:nvPicPr>
              <p:cNvPr id="18" name="Encre 17">
                <a:extLst>
                  <a:ext uri="{FF2B5EF4-FFF2-40B4-BE49-F238E27FC236}">
                    <a16:creationId xmlns:a16="http://schemas.microsoft.com/office/drawing/2014/main" id="{51E963E5-71E1-29C0-507C-FAFBC42BFCE5}"/>
                  </a:ext>
                </a:extLst>
              </p:cNvPr>
              <p:cNvPicPr/>
              <p:nvPr/>
            </p:nvPicPr>
            <p:blipFill>
              <a:blip r:embed="rId8"/>
              <a:stretch>
                <a:fillRect/>
              </a:stretch>
            </p:blipFill>
            <p:spPr>
              <a:xfrm>
                <a:off x="6032722" y="2948107"/>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Encre 18">
                <a:extLst>
                  <a:ext uri="{FF2B5EF4-FFF2-40B4-BE49-F238E27FC236}">
                    <a16:creationId xmlns:a16="http://schemas.microsoft.com/office/drawing/2014/main" id="{99352A2C-F75D-1610-5F64-24F416FAB408}"/>
                  </a:ext>
                </a:extLst>
              </p14:cNvPr>
              <p14:cNvContentPartPr/>
              <p14:nvPr/>
            </p14:nvContentPartPr>
            <p14:xfrm>
              <a:off x="6179242" y="3788347"/>
              <a:ext cx="360" cy="360"/>
            </p14:xfrm>
          </p:contentPart>
        </mc:Choice>
        <mc:Fallback xmlns="">
          <p:pic>
            <p:nvPicPr>
              <p:cNvPr id="19" name="Encre 18">
                <a:extLst>
                  <a:ext uri="{FF2B5EF4-FFF2-40B4-BE49-F238E27FC236}">
                    <a16:creationId xmlns:a16="http://schemas.microsoft.com/office/drawing/2014/main" id="{99352A2C-F75D-1610-5F64-24F416FAB408}"/>
                  </a:ext>
                </a:extLst>
              </p:cNvPr>
              <p:cNvPicPr/>
              <p:nvPr/>
            </p:nvPicPr>
            <p:blipFill>
              <a:blip r:embed="rId8"/>
              <a:stretch>
                <a:fillRect/>
              </a:stretch>
            </p:blipFill>
            <p:spPr>
              <a:xfrm>
                <a:off x="6173122" y="3782227"/>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Encre 19">
                <a:extLst>
                  <a:ext uri="{FF2B5EF4-FFF2-40B4-BE49-F238E27FC236}">
                    <a16:creationId xmlns:a16="http://schemas.microsoft.com/office/drawing/2014/main" id="{604472E6-7675-7C80-760C-D2F46C0A6305}"/>
                  </a:ext>
                </a:extLst>
              </p14:cNvPr>
              <p14:cNvContentPartPr/>
              <p14:nvPr/>
            </p14:nvContentPartPr>
            <p14:xfrm>
              <a:off x="6099322" y="3767827"/>
              <a:ext cx="2160" cy="360"/>
            </p14:xfrm>
          </p:contentPart>
        </mc:Choice>
        <mc:Fallback xmlns="">
          <p:pic>
            <p:nvPicPr>
              <p:cNvPr id="20" name="Encre 19">
                <a:extLst>
                  <a:ext uri="{FF2B5EF4-FFF2-40B4-BE49-F238E27FC236}">
                    <a16:creationId xmlns:a16="http://schemas.microsoft.com/office/drawing/2014/main" id="{604472E6-7675-7C80-760C-D2F46C0A6305}"/>
                  </a:ext>
                </a:extLst>
              </p:cNvPr>
              <p:cNvPicPr/>
              <p:nvPr/>
            </p:nvPicPr>
            <p:blipFill>
              <a:blip r:embed="rId25"/>
              <a:stretch>
                <a:fillRect/>
              </a:stretch>
            </p:blipFill>
            <p:spPr>
              <a:xfrm>
                <a:off x="6093202" y="3761707"/>
                <a:ext cx="144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Encre 20">
                <a:extLst>
                  <a:ext uri="{FF2B5EF4-FFF2-40B4-BE49-F238E27FC236}">
                    <a16:creationId xmlns:a16="http://schemas.microsoft.com/office/drawing/2014/main" id="{2C875328-4E33-054A-D223-B7FA51CB470C}"/>
                  </a:ext>
                </a:extLst>
              </p14:cNvPr>
              <p14:cNvContentPartPr/>
              <p14:nvPr/>
            </p14:nvContentPartPr>
            <p14:xfrm>
              <a:off x="5556442" y="3386227"/>
              <a:ext cx="360" cy="360"/>
            </p14:xfrm>
          </p:contentPart>
        </mc:Choice>
        <mc:Fallback xmlns="">
          <p:pic>
            <p:nvPicPr>
              <p:cNvPr id="21" name="Encre 20">
                <a:extLst>
                  <a:ext uri="{FF2B5EF4-FFF2-40B4-BE49-F238E27FC236}">
                    <a16:creationId xmlns:a16="http://schemas.microsoft.com/office/drawing/2014/main" id="{2C875328-4E33-054A-D223-B7FA51CB470C}"/>
                  </a:ext>
                </a:extLst>
              </p:cNvPr>
              <p:cNvPicPr/>
              <p:nvPr/>
            </p:nvPicPr>
            <p:blipFill>
              <a:blip r:embed="rId8"/>
              <a:stretch>
                <a:fillRect/>
              </a:stretch>
            </p:blipFill>
            <p:spPr>
              <a:xfrm>
                <a:off x="5550322" y="3380107"/>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 name="Encre 21">
                <a:extLst>
                  <a:ext uri="{FF2B5EF4-FFF2-40B4-BE49-F238E27FC236}">
                    <a16:creationId xmlns:a16="http://schemas.microsoft.com/office/drawing/2014/main" id="{AA3FCCE7-B737-9DFB-9FED-BF64325E2D5F}"/>
                  </a:ext>
                </a:extLst>
              </p14:cNvPr>
              <p14:cNvContentPartPr/>
              <p14:nvPr/>
            </p14:nvContentPartPr>
            <p14:xfrm>
              <a:off x="1105042" y="3395947"/>
              <a:ext cx="360" cy="360"/>
            </p14:xfrm>
          </p:contentPart>
        </mc:Choice>
        <mc:Fallback xmlns="">
          <p:pic>
            <p:nvPicPr>
              <p:cNvPr id="22" name="Encre 21">
                <a:extLst>
                  <a:ext uri="{FF2B5EF4-FFF2-40B4-BE49-F238E27FC236}">
                    <a16:creationId xmlns:a16="http://schemas.microsoft.com/office/drawing/2014/main" id="{AA3FCCE7-B737-9DFB-9FED-BF64325E2D5F}"/>
                  </a:ext>
                </a:extLst>
              </p:cNvPr>
              <p:cNvPicPr/>
              <p:nvPr/>
            </p:nvPicPr>
            <p:blipFill>
              <a:blip r:embed="rId8"/>
              <a:stretch>
                <a:fillRect/>
              </a:stretch>
            </p:blipFill>
            <p:spPr>
              <a:xfrm>
                <a:off x="1098922" y="3389827"/>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 name="Encre 22">
                <a:extLst>
                  <a:ext uri="{FF2B5EF4-FFF2-40B4-BE49-F238E27FC236}">
                    <a16:creationId xmlns:a16="http://schemas.microsoft.com/office/drawing/2014/main" id="{951C924B-F53C-F0DD-571E-5A50837F2BF3}"/>
                  </a:ext>
                </a:extLst>
              </p14:cNvPr>
              <p14:cNvContentPartPr/>
              <p14:nvPr/>
            </p14:nvContentPartPr>
            <p14:xfrm>
              <a:off x="4994122" y="4079587"/>
              <a:ext cx="360" cy="360"/>
            </p14:xfrm>
          </p:contentPart>
        </mc:Choice>
        <mc:Fallback xmlns="">
          <p:pic>
            <p:nvPicPr>
              <p:cNvPr id="23" name="Encre 22">
                <a:extLst>
                  <a:ext uri="{FF2B5EF4-FFF2-40B4-BE49-F238E27FC236}">
                    <a16:creationId xmlns:a16="http://schemas.microsoft.com/office/drawing/2014/main" id="{951C924B-F53C-F0DD-571E-5A50837F2BF3}"/>
                  </a:ext>
                </a:extLst>
              </p:cNvPr>
              <p:cNvPicPr/>
              <p:nvPr/>
            </p:nvPicPr>
            <p:blipFill>
              <a:blip r:embed="rId8"/>
              <a:stretch>
                <a:fillRect/>
              </a:stretch>
            </p:blipFill>
            <p:spPr>
              <a:xfrm>
                <a:off x="4988002" y="4073467"/>
                <a:ext cx="12600" cy="12600"/>
              </a:xfrm>
              <a:prstGeom prst="rect">
                <a:avLst/>
              </a:prstGeom>
            </p:spPr>
          </p:pic>
        </mc:Fallback>
      </mc:AlternateContent>
      <p:grpSp>
        <p:nvGrpSpPr>
          <p:cNvPr id="29" name="Groupe 28">
            <a:extLst>
              <a:ext uri="{FF2B5EF4-FFF2-40B4-BE49-F238E27FC236}">
                <a16:creationId xmlns:a16="http://schemas.microsoft.com/office/drawing/2014/main" id="{9555FAFF-F98B-177B-D202-A11D4A297068}"/>
              </a:ext>
            </a:extLst>
          </p:cNvPr>
          <p:cNvGrpSpPr/>
          <p:nvPr/>
        </p:nvGrpSpPr>
        <p:grpSpPr>
          <a:xfrm>
            <a:off x="6149362" y="3767827"/>
            <a:ext cx="20520" cy="20880"/>
            <a:chOff x="6149362" y="3767827"/>
            <a:chExt cx="20520" cy="20880"/>
          </a:xfrm>
        </p:grpSpPr>
        <mc:AlternateContent xmlns:mc="http://schemas.openxmlformats.org/markup-compatibility/2006" xmlns:p14="http://schemas.microsoft.com/office/powerpoint/2010/main">
          <mc:Choice Requires="p14">
            <p:contentPart p14:bwMode="auto" r:id="rId29">
              <p14:nvContentPartPr>
                <p14:cNvPr id="24" name="Encre 23">
                  <a:extLst>
                    <a:ext uri="{FF2B5EF4-FFF2-40B4-BE49-F238E27FC236}">
                      <a16:creationId xmlns:a16="http://schemas.microsoft.com/office/drawing/2014/main" id="{43FE8AE2-8DB8-6F86-0834-20ADF7B6A618}"/>
                    </a:ext>
                  </a:extLst>
                </p14:cNvPr>
                <p14:cNvContentPartPr/>
                <p14:nvPr/>
              </p14:nvContentPartPr>
              <p14:xfrm>
                <a:off x="6149362" y="3788347"/>
                <a:ext cx="10440" cy="360"/>
              </p14:xfrm>
            </p:contentPart>
          </mc:Choice>
          <mc:Fallback xmlns="">
            <p:pic>
              <p:nvPicPr>
                <p:cNvPr id="24" name="Encre 23">
                  <a:extLst>
                    <a:ext uri="{FF2B5EF4-FFF2-40B4-BE49-F238E27FC236}">
                      <a16:creationId xmlns:a16="http://schemas.microsoft.com/office/drawing/2014/main" id="{43FE8AE2-8DB8-6F86-0834-20ADF7B6A618}"/>
                    </a:ext>
                  </a:extLst>
                </p:cNvPr>
                <p:cNvPicPr/>
                <p:nvPr/>
              </p:nvPicPr>
              <p:blipFill>
                <a:blip r:embed="rId18"/>
                <a:stretch>
                  <a:fillRect/>
                </a:stretch>
              </p:blipFill>
              <p:spPr>
                <a:xfrm>
                  <a:off x="6143242" y="3782227"/>
                  <a:ext cx="226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5" name="Encre 24">
                  <a:extLst>
                    <a:ext uri="{FF2B5EF4-FFF2-40B4-BE49-F238E27FC236}">
                      <a16:creationId xmlns:a16="http://schemas.microsoft.com/office/drawing/2014/main" id="{980426AF-6DD7-1573-1A99-36093CB4DC89}"/>
                    </a:ext>
                  </a:extLst>
                </p14:cNvPr>
                <p14:cNvContentPartPr/>
                <p14:nvPr/>
              </p14:nvContentPartPr>
              <p14:xfrm>
                <a:off x="6169522" y="3767827"/>
                <a:ext cx="360" cy="10800"/>
              </p14:xfrm>
            </p:contentPart>
          </mc:Choice>
          <mc:Fallback xmlns="">
            <p:pic>
              <p:nvPicPr>
                <p:cNvPr id="25" name="Encre 24">
                  <a:extLst>
                    <a:ext uri="{FF2B5EF4-FFF2-40B4-BE49-F238E27FC236}">
                      <a16:creationId xmlns:a16="http://schemas.microsoft.com/office/drawing/2014/main" id="{980426AF-6DD7-1573-1A99-36093CB4DC89}"/>
                    </a:ext>
                  </a:extLst>
                </p:cNvPr>
                <p:cNvPicPr/>
                <p:nvPr/>
              </p:nvPicPr>
              <p:blipFill>
                <a:blip r:embed="rId31"/>
                <a:stretch>
                  <a:fillRect/>
                </a:stretch>
              </p:blipFill>
              <p:spPr>
                <a:xfrm>
                  <a:off x="6163402" y="3761707"/>
                  <a:ext cx="12600" cy="23040"/>
                </a:xfrm>
                <a:prstGeom prst="rect">
                  <a:avLst/>
                </a:prstGeom>
              </p:spPr>
            </p:pic>
          </mc:Fallback>
        </mc:AlternateContent>
      </p:grpSp>
      <p:grpSp>
        <p:nvGrpSpPr>
          <p:cNvPr id="28" name="Groupe 27">
            <a:extLst>
              <a:ext uri="{FF2B5EF4-FFF2-40B4-BE49-F238E27FC236}">
                <a16:creationId xmlns:a16="http://schemas.microsoft.com/office/drawing/2014/main" id="{D5A62500-E2AA-BECC-0769-9FEC55435A27}"/>
              </a:ext>
            </a:extLst>
          </p:cNvPr>
          <p:cNvGrpSpPr/>
          <p:nvPr/>
        </p:nvGrpSpPr>
        <p:grpSpPr>
          <a:xfrm>
            <a:off x="6330442" y="2029747"/>
            <a:ext cx="360" cy="10440"/>
            <a:chOff x="6330442" y="2029747"/>
            <a:chExt cx="360" cy="10440"/>
          </a:xfrm>
        </p:grpSpPr>
        <mc:AlternateContent xmlns:mc="http://schemas.openxmlformats.org/markup-compatibility/2006" xmlns:p14="http://schemas.microsoft.com/office/powerpoint/2010/main">
          <mc:Choice Requires="p14">
            <p:contentPart p14:bwMode="auto" r:id="rId32">
              <p14:nvContentPartPr>
                <p14:cNvPr id="26" name="Encre 25">
                  <a:extLst>
                    <a:ext uri="{FF2B5EF4-FFF2-40B4-BE49-F238E27FC236}">
                      <a16:creationId xmlns:a16="http://schemas.microsoft.com/office/drawing/2014/main" id="{2DB9C08E-E1F4-EBFF-2501-11AAB79C1E83}"/>
                    </a:ext>
                  </a:extLst>
                </p14:cNvPr>
                <p14:cNvContentPartPr/>
                <p14:nvPr/>
              </p14:nvContentPartPr>
              <p14:xfrm>
                <a:off x="6330442" y="2038027"/>
                <a:ext cx="360" cy="2160"/>
              </p14:xfrm>
            </p:contentPart>
          </mc:Choice>
          <mc:Fallback xmlns="">
            <p:pic>
              <p:nvPicPr>
                <p:cNvPr id="26" name="Encre 25">
                  <a:extLst>
                    <a:ext uri="{FF2B5EF4-FFF2-40B4-BE49-F238E27FC236}">
                      <a16:creationId xmlns:a16="http://schemas.microsoft.com/office/drawing/2014/main" id="{2DB9C08E-E1F4-EBFF-2501-11AAB79C1E83}"/>
                    </a:ext>
                  </a:extLst>
                </p:cNvPr>
                <p:cNvPicPr/>
                <p:nvPr/>
              </p:nvPicPr>
              <p:blipFill>
                <a:blip r:embed="rId8"/>
                <a:stretch>
                  <a:fillRect/>
                </a:stretch>
              </p:blipFill>
              <p:spPr>
                <a:xfrm>
                  <a:off x="6324322" y="2031907"/>
                  <a:ext cx="126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7" name="Encre 26">
                  <a:extLst>
                    <a:ext uri="{FF2B5EF4-FFF2-40B4-BE49-F238E27FC236}">
                      <a16:creationId xmlns:a16="http://schemas.microsoft.com/office/drawing/2014/main" id="{3ABBD648-D23A-08FF-AAE2-B86D59DA04B9}"/>
                    </a:ext>
                  </a:extLst>
                </p14:cNvPr>
                <p14:cNvContentPartPr/>
                <p14:nvPr/>
              </p14:nvContentPartPr>
              <p14:xfrm>
                <a:off x="6330442" y="2029747"/>
                <a:ext cx="360" cy="360"/>
              </p14:xfrm>
            </p:contentPart>
          </mc:Choice>
          <mc:Fallback xmlns="">
            <p:pic>
              <p:nvPicPr>
                <p:cNvPr id="27" name="Encre 26">
                  <a:extLst>
                    <a:ext uri="{FF2B5EF4-FFF2-40B4-BE49-F238E27FC236}">
                      <a16:creationId xmlns:a16="http://schemas.microsoft.com/office/drawing/2014/main" id="{3ABBD648-D23A-08FF-AAE2-B86D59DA04B9}"/>
                    </a:ext>
                  </a:extLst>
                </p:cNvPr>
                <p:cNvPicPr/>
                <p:nvPr/>
              </p:nvPicPr>
              <p:blipFill>
                <a:blip r:embed="rId8"/>
                <a:stretch>
                  <a:fillRect/>
                </a:stretch>
              </p:blipFill>
              <p:spPr>
                <a:xfrm>
                  <a:off x="6324322" y="2023627"/>
                  <a:ext cx="12600" cy="1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
            <p14:nvContentPartPr>
              <p14:cNvPr id="30" name="Encre 29">
                <a:extLst>
                  <a:ext uri="{FF2B5EF4-FFF2-40B4-BE49-F238E27FC236}">
                    <a16:creationId xmlns:a16="http://schemas.microsoft.com/office/drawing/2014/main" id="{24F92E7F-3B1C-CA43-9A82-4F452613ECB0}"/>
                  </a:ext>
                </a:extLst>
              </p14:cNvPr>
              <p14:cNvContentPartPr/>
              <p14:nvPr/>
            </p14:nvContentPartPr>
            <p14:xfrm>
              <a:off x="6370762" y="5154547"/>
              <a:ext cx="360" cy="360"/>
            </p14:xfrm>
          </p:contentPart>
        </mc:Choice>
        <mc:Fallback xmlns="">
          <p:pic>
            <p:nvPicPr>
              <p:cNvPr id="30" name="Encre 29">
                <a:extLst>
                  <a:ext uri="{FF2B5EF4-FFF2-40B4-BE49-F238E27FC236}">
                    <a16:creationId xmlns:a16="http://schemas.microsoft.com/office/drawing/2014/main" id="{24F92E7F-3B1C-CA43-9A82-4F452613ECB0}"/>
                  </a:ext>
                </a:extLst>
              </p:cNvPr>
              <p:cNvPicPr/>
              <p:nvPr/>
            </p:nvPicPr>
            <p:blipFill>
              <a:blip r:embed="rId8"/>
              <a:stretch>
                <a:fillRect/>
              </a:stretch>
            </p:blipFill>
            <p:spPr>
              <a:xfrm>
                <a:off x="6364642" y="5148427"/>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1" name="Encre 30">
                <a:extLst>
                  <a:ext uri="{FF2B5EF4-FFF2-40B4-BE49-F238E27FC236}">
                    <a16:creationId xmlns:a16="http://schemas.microsoft.com/office/drawing/2014/main" id="{98EBEC5A-5FDC-1AC3-00EC-A610FC114A3F}"/>
                  </a:ext>
                </a:extLst>
              </p14:cNvPr>
              <p14:cNvContentPartPr/>
              <p14:nvPr/>
            </p14:nvContentPartPr>
            <p14:xfrm>
              <a:off x="6370762" y="5074267"/>
              <a:ext cx="360" cy="360"/>
            </p14:xfrm>
          </p:contentPart>
        </mc:Choice>
        <mc:Fallback xmlns="">
          <p:pic>
            <p:nvPicPr>
              <p:cNvPr id="31" name="Encre 30">
                <a:extLst>
                  <a:ext uri="{FF2B5EF4-FFF2-40B4-BE49-F238E27FC236}">
                    <a16:creationId xmlns:a16="http://schemas.microsoft.com/office/drawing/2014/main" id="{98EBEC5A-5FDC-1AC3-00EC-A610FC114A3F}"/>
                  </a:ext>
                </a:extLst>
              </p:cNvPr>
              <p:cNvPicPr/>
              <p:nvPr/>
            </p:nvPicPr>
            <p:blipFill>
              <a:blip r:embed="rId8"/>
              <a:stretch>
                <a:fillRect/>
              </a:stretch>
            </p:blipFill>
            <p:spPr>
              <a:xfrm>
                <a:off x="6364642" y="5068147"/>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2" name="Encre 31">
                <a:extLst>
                  <a:ext uri="{FF2B5EF4-FFF2-40B4-BE49-F238E27FC236}">
                    <a16:creationId xmlns:a16="http://schemas.microsoft.com/office/drawing/2014/main" id="{E31A98C2-79AA-209E-E387-5BD45683895D}"/>
                  </a:ext>
                </a:extLst>
              </p14:cNvPr>
              <p14:cNvContentPartPr/>
              <p14:nvPr/>
            </p14:nvContentPartPr>
            <p14:xfrm>
              <a:off x="5606842" y="2310907"/>
              <a:ext cx="360" cy="360"/>
            </p14:xfrm>
          </p:contentPart>
        </mc:Choice>
        <mc:Fallback xmlns="">
          <p:pic>
            <p:nvPicPr>
              <p:cNvPr id="32" name="Encre 31">
                <a:extLst>
                  <a:ext uri="{FF2B5EF4-FFF2-40B4-BE49-F238E27FC236}">
                    <a16:creationId xmlns:a16="http://schemas.microsoft.com/office/drawing/2014/main" id="{E31A98C2-79AA-209E-E387-5BD45683895D}"/>
                  </a:ext>
                </a:extLst>
              </p:cNvPr>
              <p:cNvPicPr/>
              <p:nvPr/>
            </p:nvPicPr>
            <p:blipFill>
              <a:blip r:embed="rId8"/>
              <a:stretch>
                <a:fillRect/>
              </a:stretch>
            </p:blipFill>
            <p:spPr>
              <a:xfrm>
                <a:off x="5600722" y="2304787"/>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8" name="Encre 37">
                <a:extLst>
                  <a:ext uri="{FF2B5EF4-FFF2-40B4-BE49-F238E27FC236}">
                    <a16:creationId xmlns:a16="http://schemas.microsoft.com/office/drawing/2014/main" id="{C291CE95-C3C7-4DBC-ACD7-26845D51AEB2}"/>
                  </a:ext>
                </a:extLst>
              </p14:cNvPr>
              <p14:cNvContentPartPr/>
              <p14:nvPr/>
            </p14:nvContentPartPr>
            <p14:xfrm>
              <a:off x="-1165478" y="540787"/>
              <a:ext cx="360" cy="2160"/>
            </p14:xfrm>
          </p:contentPart>
        </mc:Choice>
        <mc:Fallback xmlns="">
          <p:pic>
            <p:nvPicPr>
              <p:cNvPr id="38" name="Encre 37">
                <a:extLst>
                  <a:ext uri="{FF2B5EF4-FFF2-40B4-BE49-F238E27FC236}">
                    <a16:creationId xmlns:a16="http://schemas.microsoft.com/office/drawing/2014/main" id="{C291CE95-C3C7-4DBC-ACD7-26845D51AEB2}"/>
                  </a:ext>
                </a:extLst>
              </p:cNvPr>
              <p:cNvPicPr/>
              <p:nvPr/>
            </p:nvPicPr>
            <p:blipFill>
              <a:blip r:embed="rId8"/>
              <a:stretch>
                <a:fillRect/>
              </a:stretch>
            </p:blipFill>
            <p:spPr>
              <a:xfrm>
                <a:off x="-1171598" y="534667"/>
                <a:ext cx="126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9" name="Encre 38">
                <a:extLst>
                  <a:ext uri="{FF2B5EF4-FFF2-40B4-BE49-F238E27FC236}">
                    <a16:creationId xmlns:a16="http://schemas.microsoft.com/office/drawing/2014/main" id="{E25C912E-37B8-F538-E42F-642414C6E2BC}"/>
                  </a:ext>
                </a:extLst>
              </p14:cNvPr>
              <p14:cNvContentPartPr/>
              <p14:nvPr/>
            </p14:nvContentPartPr>
            <p14:xfrm>
              <a:off x="-150998" y="7003507"/>
              <a:ext cx="2160" cy="360"/>
            </p14:xfrm>
          </p:contentPart>
        </mc:Choice>
        <mc:Fallback xmlns="">
          <p:pic>
            <p:nvPicPr>
              <p:cNvPr id="39" name="Encre 38">
                <a:extLst>
                  <a:ext uri="{FF2B5EF4-FFF2-40B4-BE49-F238E27FC236}">
                    <a16:creationId xmlns:a16="http://schemas.microsoft.com/office/drawing/2014/main" id="{E25C912E-37B8-F538-E42F-642414C6E2BC}"/>
                  </a:ext>
                </a:extLst>
              </p:cNvPr>
              <p:cNvPicPr/>
              <p:nvPr/>
            </p:nvPicPr>
            <p:blipFill>
              <a:blip r:embed="rId8"/>
              <a:stretch>
                <a:fillRect/>
              </a:stretch>
            </p:blipFill>
            <p:spPr>
              <a:xfrm>
                <a:off x="-157118" y="6997387"/>
                <a:ext cx="144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0" name="Encre 39">
                <a:extLst>
                  <a:ext uri="{FF2B5EF4-FFF2-40B4-BE49-F238E27FC236}">
                    <a16:creationId xmlns:a16="http://schemas.microsoft.com/office/drawing/2014/main" id="{3ED6EE55-2FB9-2840-2192-22368CE4B63C}"/>
                  </a:ext>
                </a:extLst>
              </p14:cNvPr>
              <p14:cNvContentPartPr/>
              <p14:nvPr/>
            </p14:nvContentPartPr>
            <p14:xfrm>
              <a:off x="583042" y="7143907"/>
              <a:ext cx="2160" cy="360"/>
            </p14:xfrm>
          </p:contentPart>
        </mc:Choice>
        <mc:Fallback xmlns="">
          <p:pic>
            <p:nvPicPr>
              <p:cNvPr id="40" name="Encre 39">
                <a:extLst>
                  <a:ext uri="{FF2B5EF4-FFF2-40B4-BE49-F238E27FC236}">
                    <a16:creationId xmlns:a16="http://schemas.microsoft.com/office/drawing/2014/main" id="{3ED6EE55-2FB9-2840-2192-22368CE4B63C}"/>
                  </a:ext>
                </a:extLst>
              </p:cNvPr>
              <p:cNvPicPr/>
              <p:nvPr/>
            </p:nvPicPr>
            <p:blipFill>
              <a:blip r:embed="rId25"/>
              <a:stretch>
                <a:fillRect/>
              </a:stretch>
            </p:blipFill>
            <p:spPr>
              <a:xfrm>
                <a:off x="576562" y="7137787"/>
                <a:ext cx="14400" cy="12600"/>
              </a:xfrm>
              <a:prstGeom prst="rect">
                <a:avLst/>
              </a:prstGeom>
            </p:spPr>
          </p:pic>
        </mc:Fallback>
      </mc:AlternateContent>
    </p:spTree>
    <p:extLst>
      <p:ext uri="{BB962C8B-B14F-4D97-AF65-F5344CB8AC3E}">
        <p14:creationId xmlns:p14="http://schemas.microsoft.com/office/powerpoint/2010/main" val="436676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4196BAA2-C7F0-72BD-4CF7-715748060D37}"/>
              </a:ext>
            </a:extLst>
          </p:cNvPr>
          <p:cNvPicPr>
            <a:picLocks noChangeAspect="1"/>
          </p:cNvPicPr>
          <p:nvPr/>
        </p:nvPicPr>
        <p:blipFill>
          <a:blip r:embed="rId3">
            <a:alphaModFix amt="50000"/>
          </a:blip>
          <a:stretch>
            <a:fillRect/>
          </a:stretch>
        </p:blipFill>
        <p:spPr>
          <a:xfrm>
            <a:off x="0" y="810437"/>
            <a:ext cx="12192000" cy="6006566"/>
          </a:xfrm>
          <a:prstGeom prst="rect">
            <a:avLst/>
          </a:prstGeom>
        </p:spPr>
      </p:pic>
      <p:pic>
        <p:nvPicPr>
          <p:cNvPr id="4" name="Image 3">
            <a:extLst>
              <a:ext uri="{FF2B5EF4-FFF2-40B4-BE49-F238E27FC236}">
                <a16:creationId xmlns:a16="http://schemas.microsoft.com/office/drawing/2014/main" id="{76674183-7678-71C8-40E8-155FF4F297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12192000" cy="893619"/>
          </a:xfrm>
          <a:prstGeom prst="rect">
            <a:avLst/>
          </a:prstGeom>
        </p:spPr>
      </p:pic>
      <p:sp>
        <p:nvSpPr>
          <p:cNvPr id="3" name="Espace réservé du contenu 2">
            <a:extLst>
              <a:ext uri="{FF2B5EF4-FFF2-40B4-BE49-F238E27FC236}">
                <a16:creationId xmlns:a16="http://schemas.microsoft.com/office/drawing/2014/main" id="{65DE7B0B-8A77-1907-C2F0-810E7EE62FC6}"/>
              </a:ext>
            </a:extLst>
          </p:cNvPr>
          <p:cNvSpPr>
            <a:spLocks noGrp="1"/>
          </p:cNvSpPr>
          <p:nvPr>
            <p:ph idx="1"/>
          </p:nvPr>
        </p:nvSpPr>
        <p:spPr>
          <a:xfrm>
            <a:off x="37652" y="874784"/>
            <a:ext cx="12116696" cy="5983215"/>
          </a:xfrm>
        </p:spPr>
        <p:txBody>
          <a:bodyPr>
            <a:normAutofit/>
          </a:bodyPr>
          <a:lstStyle/>
          <a:p>
            <a:pPr marL="0" indent="0">
              <a:buNone/>
            </a:pPr>
            <a:r>
              <a:rPr lang="fr-BE" sz="1800" b="1" u="sng" dirty="0"/>
              <a:t>Key figures </a:t>
            </a:r>
            <a:r>
              <a:rPr lang="fr-BE" sz="1800" b="1" dirty="0"/>
              <a:t>: GHG </a:t>
            </a:r>
            <a:r>
              <a:rPr lang="fr-BE" sz="1800" b="1" dirty="0" err="1"/>
              <a:t>emissions</a:t>
            </a:r>
            <a:r>
              <a:rPr lang="fr-BE" sz="1800" b="1" dirty="0"/>
              <a:t> for building construction &amp; </a:t>
            </a:r>
            <a:r>
              <a:rPr lang="fr-BE" sz="1800" b="1" dirty="0" err="1"/>
              <a:t>operation</a:t>
            </a:r>
            <a:r>
              <a:rPr lang="fr-BE" sz="1800" b="1" dirty="0"/>
              <a:t> in EU : 36 %</a:t>
            </a:r>
          </a:p>
          <a:p>
            <a:pPr marL="0" indent="0">
              <a:buNone/>
            </a:pPr>
            <a:r>
              <a:rPr lang="fr-BE" sz="1800" b="1" dirty="0"/>
              <a:t>                       GHG </a:t>
            </a:r>
            <a:r>
              <a:rPr lang="fr-BE" sz="1800" b="1" dirty="0" err="1"/>
              <a:t>emissions</a:t>
            </a:r>
            <a:r>
              <a:rPr lang="fr-BE" sz="1800" b="1" dirty="0"/>
              <a:t>  for building construction &amp; </a:t>
            </a:r>
            <a:r>
              <a:rPr lang="fr-BE" sz="1800" b="1" dirty="0" err="1"/>
              <a:t>operation</a:t>
            </a:r>
            <a:r>
              <a:rPr lang="fr-BE" sz="1800" b="1" dirty="0"/>
              <a:t> in Brussels : 65 %</a:t>
            </a:r>
          </a:p>
          <a:p>
            <a:pPr marL="0" indent="0">
              <a:buNone/>
            </a:pPr>
            <a:r>
              <a:rPr lang="fr-BE" sz="1800" b="1" dirty="0"/>
              <a:t>                       (36 % </a:t>
            </a:r>
            <a:r>
              <a:rPr lang="fr-BE" sz="1800" b="1" dirty="0" err="1"/>
              <a:t>tertiary</a:t>
            </a:r>
            <a:r>
              <a:rPr lang="fr-BE" sz="1800" b="1" dirty="0"/>
              <a:t> &amp; 64 % </a:t>
            </a:r>
            <a:r>
              <a:rPr lang="fr-BE" sz="1800" b="1" dirty="0" err="1"/>
              <a:t>residential</a:t>
            </a:r>
            <a:r>
              <a:rPr lang="fr-BE" sz="1800" b="1" dirty="0"/>
              <a:t>)</a:t>
            </a:r>
          </a:p>
          <a:p>
            <a:pPr marL="0" indent="0">
              <a:buNone/>
            </a:pPr>
            <a:endParaRPr lang="fr-BE" sz="1800" b="1" u="sng" dirty="0"/>
          </a:p>
          <a:p>
            <a:pPr marL="0" indent="0">
              <a:buNone/>
            </a:pPr>
            <a:r>
              <a:rPr lang="fr-BE" sz="1800" b="1" u="sng" dirty="0"/>
              <a:t>Brussels </a:t>
            </a:r>
            <a:r>
              <a:rPr lang="fr-BE" sz="1800" b="1" u="sng" dirty="0" err="1"/>
              <a:t>targets</a:t>
            </a:r>
            <a:r>
              <a:rPr lang="fr-BE" sz="1800" b="1" u="sng" dirty="0"/>
              <a:t> </a:t>
            </a:r>
            <a:r>
              <a:rPr lang="fr-BE" sz="1800" b="1" dirty="0"/>
              <a:t>: no more new </a:t>
            </a:r>
            <a:r>
              <a:rPr lang="fr-BE" sz="1800" b="1" dirty="0" err="1"/>
              <a:t>oil-fired</a:t>
            </a:r>
            <a:r>
              <a:rPr lang="fr-BE" sz="1800" b="1" dirty="0"/>
              <a:t> boilers and new </a:t>
            </a:r>
            <a:r>
              <a:rPr lang="fr-BE" sz="1800" b="1" dirty="0" err="1"/>
              <a:t>gas-fired</a:t>
            </a:r>
            <a:r>
              <a:rPr lang="fr-BE" sz="1800" b="1" dirty="0"/>
              <a:t> boilers by 2025 </a:t>
            </a:r>
          </a:p>
          <a:p>
            <a:pPr marL="0" indent="0">
              <a:buNone/>
            </a:pPr>
            <a:r>
              <a:rPr lang="fr-BE" sz="1800" b="1" dirty="0"/>
              <a:t>                                no more </a:t>
            </a:r>
            <a:r>
              <a:rPr lang="fr-BE" sz="1800" b="1" dirty="0" err="1"/>
              <a:t>housing</a:t>
            </a:r>
            <a:r>
              <a:rPr lang="fr-BE" sz="1800" b="1" dirty="0"/>
              <a:t> </a:t>
            </a:r>
            <a:r>
              <a:rPr lang="fr-BE" sz="1800" b="1" dirty="0" err="1"/>
              <a:t>with</a:t>
            </a:r>
            <a:r>
              <a:rPr lang="fr-BE" sz="1800" b="1" dirty="0"/>
              <a:t> F &amp; G </a:t>
            </a:r>
            <a:r>
              <a:rPr lang="fr-BE" sz="1800" b="1" dirty="0" err="1"/>
              <a:t>ranking</a:t>
            </a:r>
            <a:r>
              <a:rPr lang="fr-BE" sz="1800" b="1" dirty="0"/>
              <a:t> by 2033 : &lt;275 KWh/m</a:t>
            </a:r>
            <a:r>
              <a:rPr lang="fr-BE" sz="1800" b="1" baseline="30000" dirty="0"/>
              <a:t>2</a:t>
            </a:r>
            <a:r>
              <a:rPr lang="fr-BE" sz="1800" b="1" dirty="0"/>
              <a:t>.year</a:t>
            </a:r>
          </a:p>
          <a:p>
            <a:pPr marL="0" indent="0">
              <a:buNone/>
            </a:pPr>
            <a:r>
              <a:rPr lang="fr-BE" sz="1800" b="1" dirty="0"/>
              <a:t>                                no more </a:t>
            </a:r>
            <a:r>
              <a:rPr lang="fr-BE" sz="1800" b="1" dirty="0" err="1"/>
              <a:t>housing</a:t>
            </a:r>
            <a:r>
              <a:rPr lang="fr-BE" sz="1800" b="1" dirty="0"/>
              <a:t> </a:t>
            </a:r>
            <a:r>
              <a:rPr lang="fr-BE" sz="1800" b="1" dirty="0" err="1"/>
              <a:t>with</a:t>
            </a:r>
            <a:r>
              <a:rPr lang="fr-BE" sz="1800" b="1" dirty="0"/>
              <a:t> D &amp; E </a:t>
            </a:r>
            <a:r>
              <a:rPr lang="fr-BE" sz="1800" b="1" dirty="0" err="1"/>
              <a:t>ranking</a:t>
            </a:r>
            <a:r>
              <a:rPr lang="fr-BE" sz="1800" b="1" dirty="0"/>
              <a:t> by 2045 : &lt;150 KWh/m</a:t>
            </a:r>
            <a:r>
              <a:rPr lang="fr-BE" sz="1800" b="1" baseline="30000" dirty="0"/>
              <a:t>2</a:t>
            </a:r>
            <a:r>
              <a:rPr lang="fr-BE" sz="1800" b="1" dirty="0"/>
              <a:t>.year</a:t>
            </a:r>
          </a:p>
          <a:p>
            <a:pPr marL="0" indent="0">
              <a:buNone/>
            </a:pPr>
            <a:r>
              <a:rPr lang="fr-BE" sz="1800" b="1" dirty="0"/>
              <a:t>                                </a:t>
            </a:r>
            <a:r>
              <a:rPr lang="fr-BE" sz="1800" b="1" dirty="0" err="1"/>
              <a:t>mean</a:t>
            </a:r>
            <a:r>
              <a:rPr lang="fr-BE" sz="1800" b="1" dirty="0"/>
              <a:t> </a:t>
            </a:r>
            <a:r>
              <a:rPr lang="fr-BE" sz="1800" b="1" dirty="0" err="1"/>
              <a:t>housing</a:t>
            </a:r>
            <a:r>
              <a:rPr lang="fr-BE" sz="1800" b="1" dirty="0"/>
              <a:t> </a:t>
            </a:r>
            <a:r>
              <a:rPr lang="fr-BE" sz="1800" b="1" dirty="0" err="1"/>
              <a:t>consumption</a:t>
            </a:r>
            <a:r>
              <a:rPr lang="fr-BE" sz="1800" b="1" dirty="0"/>
              <a:t>  by 2050 : 100 KWh/m</a:t>
            </a:r>
            <a:r>
              <a:rPr lang="fr-BE" sz="1800" b="1" baseline="30000" dirty="0"/>
              <a:t>2</a:t>
            </a:r>
            <a:r>
              <a:rPr lang="fr-BE" sz="1800" b="1" dirty="0"/>
              <a:t>.year</a:t>
            </a:r>
            <a:endParaRPr lang="fr-BE" sz="1800" b="1" u="sng" dirty="0"/>
          </a:p>
          <a:p>
            <a:pPr marL="0" indent="0">
              <a:buNone/>
            </a:pPr>
            <a:r>
              <a:rPr lang="fr-BE" sz="1800" b="1" u="sng" dirty="0"/>
              <a:t>Technologies </a:t>
            </a:r>
            <a:r>
              <a:rPr lang="fr-BE" sz="1800" b="1" dirty="0"/>
              <a:t>:   insulation of roof, </a:t>
            </a:r>
            <a:r>
              <a:rPr lang="fr-BE" sz="1800" b="1" dirty="0" err="1"/>
              <a:t>walls</a:t>
            </a:r>
            <a:r>
              <a:rPr lang="fr-BE" sz="1800" b="1" dirty="0"/>
              <a:t> &amp; </a:t>
            </a:r>
            <a:r>
              <a:rPr lang="fr-BE" sz="1800" b="1" dirty="0" err="1"/>
              <a:t>windows</a:t>
            </a:r>
            <a:r>
              <a:rPr lang="fr-BE" sz="1800" b="1" dirty="0"/>
              <a:t> </a:t>
            </a:r>
          </a:p>
          <a:p>
            <a:pPr marL="0" indent="0">
              <a:buNone/>
            </a:pPr>
            <a:r>
              <a:rPr lang="fr-BE" sz="1800" b="1" dirty="0"/>
              <a:t>                            </a:t>
            </a:r>
            <a:r>
              <a:rPr lang="fr-BE" sz="1800" b="1" dirty="0" err="1"/>
              <a:t>optimization</a:t>
            </a:r>
            <a:r>
              <a:rPr lang="fr-BE" sz="1800" b="1" dirty="0"/>
              <a:t> of </a:t>
            </a:r>
            <a:r>
              <a:rPr lang="fr-BE" sz="1800" b="1" dirty="0" err="1"/>
              <a:t>heating</a:t>
            </a:r>
            <a:r>
              <a:rPr lang="fr-BE" sz="1800" b="1" dirty="0"/>
              <a:t> and air-</a:t>
            </a:r>
            <a:r>
              <a:rPr lang="fr-BE" sz="1800" b="1" dirty="0" err="1"/>
              <a:t>conditioning</a:t>
            </a:r>
            <a:r>
              <a:rPr lang="fr-BE" sz="1800" b="1" dirty="0"/>
              <a:t> </a:t>
            </a:r>
            <a:r>
              <a:rPr lang="fr-BE" sz="1800" b="1" dirty="0" err="1"/>
              <a:t>systems</a:t>
            </a:r>
            <a:endParaRPr lang="fr-BE" sz="1800" b="1" dirty="0"/>
          </a:p>
          <a:p>
            <a:pPr marL="0" indent="0">
              <a:buNone/>
            </a:pPr>
            <a:r>
              <a:rPr lang="fr-BE" sz="1800" b="1" dirty="0"/>
              <a:t>                            protection </a:t>
            </a:r>
            <a:r>
              <a:rPr lang="fr-BE" sz="1800" b="1" dirty="0" err="1"/>
              <a:t>against</a:t>
            </a:r>
            <a:r>
              <a:rPr lang="fr-BE" sz="1800" b="1" dirty="0"/>
              <a:t> </a:t>
            </a:r>
            <a:r>
              <a:rPr lang="fr-BE" sz="1800" b="1" dirty="0" err="1"/>
              <a:t>overheating</a:t>
            </a:r>
            <a:r>
              <a:rPr lang="fr-BE" sz="1800" b="1" dirty="0"/>
              <a:t> due to </a:t>
            </a:r>
            <a:r>
              <a:rPr lang="fr-BE" sz="1800" b="1" dirty="0" err="1"/>
              <a:t>lower</a:t>
            </a:r>
            <a:r>
              <a:rPr lang="fr-BE" sz="1800" b="1" dirty="0"/>
              <a:t> </a:t>
            </a:r>
            <a:r>
              <a:rPr lang="fr-BE" sz="1800" b="1" dirty="0" err="1"/>
              <a:t>inertia</a:t>
            </a:r>
            <a:r>
              <a:rPr lang="fr-BE" sz="1800" b="1" dirty="0"/>
              <a:t> and thermal insulation</a:t>
            </a:r>
          </a:p>
          <a:p>
            <a:pPr marL="0" indent="0">
              <a:buNone/>
            </a:pPr>
            <a:r>
              <a:rPr lang="fr-BE" sz="1800" b="1" dirty="0"/>
              <a:t>                            </a:t>
            </a:r>
            <a:r>
              <a:rPr lang="fr-BE" sz="1800" b="1" dirty="0" err="1"/>
              <a:t>electrification</a:t>
            </a:r>
            <a:r>
              <a:rPr lang="fr-BE" sz="1800" b="1" dirty="0"/>
              <a:t> of uses (</a:t>
            </a:r>
            <a:r>
              <a:rPr lang="fr-BE" sz="1800" b="1" dirty="0" err="1"/>
              <a:t>renewables</a:t>
            </a:r>
            <a:r>
              <a:rPr lang="fr-BE" sz="1800" b="1" dirty="0"/>
              <a:t>)</a:t>
            </a:r>
          </a:p>
          <a:p>
            <a:pPr marL="0" indent="0">
              <a:buNone/>
            </a:pPr>
            <a:r>
              <a:rPr lang="fr-BE" sz="1800" b="1" dirty="0">
                <a:latin typeface="+mj-lt"/>
              </a:rPr>
              <a:t>                            </a:t>
            </a:r>
            <a:endParaRPr lang="fr-BE" sz="2000" b="1" dirty="0"/>
          </a:p>
          <a:p>
            <a:pPr marL="0" indent="0">
              <a:buNone/>
            </a:pPr>
            <a:endParaRPr lang="fr-BE" sz="2000" b="1" u="sng" dirty="0"/>
          </a:p>
          <a:p>
            <a:pPr marL="0" indent="0">
              <a:buNone/>
            </a:pPr>
            <a:endParaRPr lang="fr-BE" sz="2000" b="1" dirty="0">
              <a:latin typeface="+mj-lt"/>
            </a:endParaRPr>
          </a:p>
        </p:txBody>
      </p:sp>
      <p:sp>
        <p:nvSpPr>
          <p:cNvPr id="6" name="ZoneTexte 5">
            <a:extLst>
              <a:ext uri="{FF2B5EF4-FFF2-40B4-BE49-F238E27FC236}">
                <a16:creationId xmlns:a16="http://schemas.microsoft.com/office/drawing/2014/main" id="{E9AB641B-458C-E1A9-1DF7-7B57F454941A}"/>
              </a:ext>
            </a:extLst>
          </p:cNvPr>
          <p:cNvSpPr txBox="1"/>
          <p:nvPr/>
        </p:nvSpPr>
        <p:spPr>
          <a:xfrm>
            <a:off x="0" y="-2"/>
            <a:ext cx="12192000" cy="769441"/>
          </a:xfrm>
          <a:prstGeom prst="rect">
            <a:avLst/>
          </a:prstGeom>
          <a:noFill/>
        </p:spPr>
        <p:txBody>
          <a:bodyPr wrap="square">
            <a:spAutoFit/>
          </a:bodyPr>
          <a:lstStyle/>
          <a:p>
            <a:pPr marL="0" indent="0">
              <a:buNone/>
            </a:pPr>
            <a:r>
              <a:rPr lang="fr-BE" sz="2200" b="1" i="1" dirty="0">
                <a:solidFill>
                  <a:schemeClr val="bg1"/>
                </a:solidFill>
              </a:rPr>
              <a:t>Les défis de la transition énergétique pour les secteurs de la construction et de l’immobilier  01/2025</a:t>
            </a:r>
          </a:p>
          <a:p>
            <a:pPr marL="0" indent="0">
              <a:buNone/>
            </a:pPr>
            <a:r>
              <a:rPr lang="fr-BE" sz="2200" b="1" dirty="0">
                <a:solidFill>
                  <a:schemeClr val="bg1"/>
                </a:solidFill>
              </a:rPr>
              <a:t>Erwin SPITZER &amp; Savina VAN DE PUT, ARIB </a:t>
            </a:r>
            <a:r>
              <a:rPr lang="fr-BE" sz="2200" b="1" dirty="0" err="1">
                <a:solidFill>
                  <a:schemeClr val="bg1"/>
                </a:solidFill>
              </a:rPr>
              <a:t>Architects</a:t>
            </a:r>
            <a:r>
              <a:rPr lang="fr-BE" sz="2200" b="1" dirty="0">
                <a:solidFill>
                  <a:schemeClr val="bg1"/>
                </a:solidFill>
              </a:rPr>
              <a:t> in Brussels</a:t>
            </a:r>
          </a:p>
        </p:txBody>
      </p:sp>
      <p:sp>
        <p:nvSpPr>
          <p:cNvPr id="7" name="Espace réservé du numéro de diapositive 4">
            <a:extLst>
              <a:ext uri="{FF2B5EF4-FFF2-40B4-BE49-F238E27FC236}">
                <a16:creationId xmlns:a16="http://schemas.microsoft.com/office/drawing/2014/main" id="{9E4F527F-D382-B325-32F8-09DC1DF3BE2E}"/>
              </a:ext>
            </a:extLst>
          </p:cNvPr>
          <p:cNvSpPr txBox="1">
            <a:spLocks/>
          </p:cNvSpPr>
          <p:nvPr/>
        </p:nvSpPr>
        <p:spPr>
          <a:xfrm>
            <a:off x="11588620" y="40997"/>
            <a:ext cx="541661"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216716-3AC1-4E85-B45B-3972F6048731}" type="slidenum">
              <a:rPr lang="fr-BE" sz="1800" smtClean="0">
                <a:solidFill>
                  <a:schemeClr val="bg1"/>
                </a:solidFill>
              </a:rPr>
              <a:pPr/>
              <a:t>17</a:t>
            </a:fld>
            <a:endParaRPr lang="fr-BE" sz="1800" dirty="0">
              <a:solidFill>
                <a:schemeClr val="bg1"/>
              </a:solidFill>
            </a:endParaRPr>
          </a:p>
        </p:txBody>
      </p:sp>
    </p:spTree>
    <p:extLst>
      <p:ext uri="{BB962C8B-B14F-4D97-AF65-F5344CB8AC3E}">
        <p14:creationId xmlns:p14="http://schemas.microsoft.com/office/powerpoint/2010/main" val="18621116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bâtiment, Photographie aérienne, bateau, ville&#10;&#10;Le contenu généré par l’IA peut être incorrect.">
            <a:extLst>
              <a:ext uri="{FF2B5EF4-FFF2-40B4-BE49-F238E27FC236}">
                <a16:creationId xmlns:a16="http://schemas.microsoft.com/office/drawing/2014/main" id="{415C2BCD-D02F-1322-8048-9B22B31DA468}"/>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0" y="793076"/>
            <a:ext cx="12192000" cy="6064924"/>
          </a:xfrm>
          <a:prstGeom prst="rect">
            <a:avLst/>
          </a:prstGeom>
          <a:noFill/>
          <a:effectLst>
            <a:outerShdw blurRad="50800" dist="50800" dir="5400000" algn="ctr" rotWithShape="0">
              <a:schemeClr val="tx1"/>
            </a:outerShdw>
          </a:effectLst>
        </p:spPr>
      </p:pic>
      <p:pic>
        <p:nvPicPr>
          <p:cNvPr id="4" name="Image 3">
            <a:extLst>
              <a:ext uri="{FF2B5EF4-FFF2-40B4-BE49-F238E27FC236}">
                <a16:creationId xmlns:a16="http://schemas.microsoft.com/office/drawing/2014/main" id="{9D9C6FFF-19FF-830F-9C0F-7D860F2CB0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12192000" cy="893619"/>
          </a:xfrm>
          <a:prstGeom prst="rect">
            <a:avLst/>
          </a:prstGeom>
        </p:spPr>
      </p:pic>
      <p:sp>
        <p:nvSpPr>
          <p:cNvPr id="2" name="Titre 1">
            <a:extLst>
              <a:ext uri="{FF2B5EF4-FFF2-40B4-BE49-F238E27FC236}">
                <a16:creationId xmlns:a16="http://schemas.microsoft.com/office/drawing/2014/main" id="{9FEC51D7-7F72-43A1-1AB0-F5F53549F023}"/>
              </a:ext>
            </a:extLst>
          </p:cNvPr>
          <p:cNvSpPr>
            <a:spLocks noGrp="1"/>
          </p:cNvSpPr>
          <p:nvPr>
            <p:ph type="title"/>
          </p:nvPr>
        </p:nvSpPr>
        <p:spPr>
          <a:xfrm>
            <a:off x="0" y="0"/>
            <a:ext cx="12192000" cy="1039092"/>
          </a:xfrm>
        </p:spPr>
        <p:txBody>
          <a:bodyPr>
            <a:normAutofit/>
          </a:bodyPr>
          <a:lstStyle/>
          <a:p>
            <a:pPr marL="0" indent="0"/>
            <a:r>
              <a:rPr lang="fr-BE" sz="2200" b="1" i="1" dirty="0">
                <a:solidFill>
                  <a:schemeClr val="bg1"/>
                </a:solidFill>
                <a:latin typeface="+mn-lt"/>
              </a:rPr>
              <a:t>Regards de l’engineering sur les défis de la transition énergétique 2/2025</a:t>
            </a:r>
            <a:br>
              <a:rPr lang="fr-BE" sz="2200" i="1" dirty="0">
                <a:solidFill>
                  <a:schemeClr val="bg1"/>
                </a:solidFill>
                <a:latin typeface="+mn-lt"/>
              </a:rPr>
            </a:br>
            <a:r>
              <a:rPr lang="fr-BE" sz="2200" b="1" dirty="0">
                <a:solidFill>
                  <a:schemeClr val="bg1"/>
                </a:solidFill>
                <a:latin typeface="+mn-lt"/>
              </a:rPr>
              <a:t>Anicet TOURE , </a:t>
            </a:r>
            <a:r>
              <a:rPr lang="fr-BE" sz="2200" b="1" dirty="0" err="1">
                <a:solidFill>
                  <a:schemeClr val="bg1"/>
                </a:solidFill>
                <a:latin typeface="+mn-lt"/>
              </a:rPr>
              <a:t>Tractebel</a:t>
            </a:r>
            <a:r>
              <a:rPr lang="fr-BE" sz="2200" b="1" dirty="0">
                <a:solidFill>
                  <a:schemeClr val="bg1"/>
                </a:solidFill>
                <a:latin typeface="+mn-lt"/>
              </a:rPr>
              <a:t>-Engie </a:t>
            </a:r>
            <a:r>
              <a:rPr lang="fr-BE" sz="2200" b="1" dirty="0" err="1">
                <a:solidFill>
                  <a:schemeClr val="bg1"/>
                </a:solidFill>
                <a:latin typeface="+mn-lt"/>
              </a:rPr>
              <a:t>Strategy</a:t>
            </a:r>
            <a:r>
              <a:rPr lang="fr-BE" sz="2200" b="1" dirty="0">
                <a:solidFill>
                  <a:schemeClr val="bg1"/>
                </a:solidFill>
                <a:latin typeface="+mn-lt"/>
              </a:rPr>
              <a:t> &amp; Innovation Manager</a:t>
            </a:r>
            <a:br>
              <a:rPr lang="fr-BE" sz="2000" b="1" dirty="0"/>
            </a:br>
            <a:endParaRPr lang="fr-BE" sz="2000" b="1" dirty="0"/>
          </a:p>
        </p:txBody>
      </p:sp>
      <p:sp>
        <p:nvSpPr>
          <p:cNvPr id="3" name="Espace réservé du contenu 2">
            <a:extLst>
              <a:ext uri="{FF2B5EF4-FFF2-40B4-BE49-F238E27FC236}">
                <a16:creationId xmlns:a16="http://schemas.microsoft.com/office/drawing/2014/main" id="{32ED6FFA-5757-6435-3BC6-B4139B323669}"/>
              </a:ext>
            </a:extLst>
          </p:cNvPr>
          <p:cNvSpPr>
            <a:spLocks noGrp="1"/>
          </p:cNvSpPr>
          <p:nvPr>
            <p:ph idx="1"/>
          </p:nvPr>
        </p:nvSpPr>
        <p:spPr>
          <a:xfrm>
            <a:off x="0" y="934615"/>
            <a:ext cx="12192000" cy="5822302"/>
          </a:xfrm>
        </p:spPr>
        <p:txBody>
          <a:bodyPr>
            <a:normAutofit fontScale="25000" lnSpcReduction="20000"/>
          </a:bodyPr>
          <a:lstStyle/>
          <a:p>
            <a:pPr marL="0" indent="0">
              <a:buNone/>
            </a:pPr>
            <a:r>
              <a:rPr lang="fr-BE" sz="7200" b="1" u="sng" dirty="0" err="1"/>
              <a:t>Tractebel</a:t>
            </a:r>
            <a:r>
              <a:rPr lang="fr-BE" sz="7200" b="1" u="sng" dirty="0"/>
              <a:t>-Engie expertises </a:t>
            </a:r>
            <a:r>
              <a:rPr lang="fr-BE" sz="7200" b="1" dirty="0"/>
              <a:t>: hydro-plants, </a:t>
            </a:r>
            <a:r>
              <a:rPr lang="fr-BE" sz="7200" b="1" dirty="0" err="1"/>
              <a:t>wind</a:t>
            </a:r>
            <a:r>
              <a:rPr lang="fr-BE" sz="7200" b="1" dirty="0"/>
              <a:t> </a:t>
            </a:r>
            <a:r>
              <a:rPr lang="fr-BE" sz="7200" b="1" dirty="0" err="1"/>
              <a:t>parks</a:t>
            </a:r>
            <a:r>
              <a:rPr lang="fr-BE" sz="7200" b="1" dirty="0"/>
              <a:t>, </a:t>
            </a:r>
            <a:r>
              <a:rPr lang="fr-BE" sz="7200" b="1" dirty="0" err="1"/>
              <a:t>nuclear</a:t>
            </a:r>
            <a:r>
              <a:rPr lang="fr-BE" sz="7200" b="1" dirty="0"/>
              <a:t> &amp; </a:t>
            </a:r>
            <a:r>
              <a:rPr lang="fr-BE" sz="7200" b="1" dirty="0" err="1"/>
              <a:t>gas</a:t>
            </a:r>
            <a:r>
              <a:rPr lang="fr-BE" sz="7200" b="1" dirty="0"/>
              <a:t> power plants, </a:t>
            </a:r>
            <a:r>
              <a:rPr lang="fr-BE" sz="7200" b="1" dirty="0" err="1"/>
              <a:t>electricity</a:t>
            </a:r>
            <a:r>
              <a:rPr lang="fr-BE" sz="7200" b="1" dirty="0"/>
              <a:t> T+D, </a:t>
            </a:r>
            <a:r>
              <a:rPr lang="fr-BE" sz="7200" b="1" dirty="0" err="1"/>
              <a:t>ports+marine</a:t>
            </a:r>
            <a:r>
              <a:rPr lang="fr-BE" sz="7200" b="1" dirty="0"/>
              <a:t> infrastructure  </a:t>
            </a:r>
          </a:p>
          <a:p>
            <a:pPr marL="0" indent="0">
              <a:buNone/>
            </a:pPr>
            <a:r>
              <a:rPr lang="fr-BE" sz="7200" b="1" u="sng" dirty="0"/>
              <a:t>                                                  </a:t>
            </a:r>
          </a:p>
          <a:p>
            <a:pPr marL="0" indent="0">
              <a:buNone/>
            </a:pPr>
            <a:r>
              <a:rPr lang="fr-BE" sz="7200" b="1" u="sng" dirty="0"/>
              <a:t>Keynote message </a:t>
            </a:r>
            <a:r>
              <a:rPr lang="fr-BE" sz="7200" b="1" dirty="0"/>
              <a:t>: « </a:t>
            </a:r>
            <a:r>
              <a:rPr lang="fr-BE" sz="7200" b="1" dirty="0" err="1"/>
              <a:t>Nuclear</a:t>
            </a:r>
            <a:r>
              <a:rPr lang="fr-BE" sz="7200" b="1" dirty="0"/>
              <a:t> power </a:t>
            </a:r>
            <a:r>
              <a:rPr lang="fr-BE" sz="7200" b="1" dirty="0" err="1"/>
              <a:t>helps</a:t>
            </a:r>
            <a:r>
              <a:rPr lang="fr-BE" sz="7200" b="1" dirty="0"/>
              <a:t> to </a:t>
            </a:r>
            <a:r>
              <a:rPr lang="fr-BE" sz="7200" b="1" dirty="0" err="1"/>
              <a:t>reduce</a:t>
            </a:r>
            <a:r>
              <a:rPr lang="fr-BE" sz="7200" b="1" dirty="0"/>
              <a:t> the </a:t>
            </a:r>
            <a:r>
              <a:rPr lang="fr-BE" sz="7200" b="1" dirty="0" err="1"/>
              <a:t>industry’s</a:t>
            </a:r>
            <a:r>
              <a:rPr lang="fr-BE" sz="7200" b="1" dirty="0"/>
              <a:t> </a:t>
            </a:r>
            <a:r>
              <a:rPr lang="fr-BE" sz="7200" b="1" dirty="0" err="1"/>
              <a:t>carbon</a:t>
            </a:r>
            <a:r>
              <a:rPr lang="fr-BE" sz="7200" b="1" dirty="0"/>
              <a:t> </a:t>
            </a:r>
            <a:r>
              <a:rPr lang="fr-BE" sz="7200" b="1" dirty="0" err="1"/>
              <a:t>footprint</a:t>
            </a:r>
            <a:r>
              <a:rPr lang="fr-BE" sz="7200" b="1" dirty="0"/>
              <a:t> »</a:t>
            </a:r>
          </a:p>
          <a:p>
            <a:pPr marL="0" indent="0">
              <a:buNone/>
            </a:pPr>
            <a:endParaRPr lang="fr-BE" sz="7200" b="1" dirty="0"/>
          </a:p>
          <a:p>
            <a:pPr marL="0" indent="0">
              <a:buNone/>
            </a:pPr>
            <a:r>
              <a:rPr lang="fr-BE" sz="7200" b="1" u="sng" dirty="0"/>
              <a:t>Vision</a:t>
            </a:r>
            <a:r>
              <a:rPr lang="fr-BE" sz="7200" b="1" dirty="0"/>
              <a:t> :</a:t>
            </a:r>
            <a:r>
              <a:rPr lang="fr-BE" sz="7200" b="1" u="sng" dirty="0"/>
              <a:t> </a:t>
            </a:r>
            <a:r>
              <a:rPr lang="fr-BE" sz="7200" b="1" dirty="0" err="1"/>
              <a:t>energy</a:t>
            </a:r>
            <a:r>
              <a:rPr lang="fr-BE" sz="7200" b="1" dirty="0"/>
              <a:t> mix objectives &amp; </a:t>
            </a:r>
            <a:r>
              <a:rPr lang="fr-BE" sz="7200" b="1" dirty="0" err="1"/>
              <a:t>timeframe</a:t>
            </a:r>
            <a:r>
              <a:rPr lang="fr-BE" sz="7200" b="1" dirty="0"/>
              <a:t> for </a:t>
            </a:r>
            <a:r>
              <a:rPr lang="fr-BE" sz="7200" b="1" dirty="0" err="1"/>
              <a:t>Belgium</a:t>
            </a:r>
            <a:r>
              <a:rPr lang="fr-BE" sz="7200" b="1" dirty="0"/>
              <a:t> (power &amp; </a:t>
            </a:r>
            <a:r>
              <a:rPr lang="fr-BE" sz="7200" b="1" dirty="0" err="1"/>
              <a:t>consumption</a:t>
            </a:r>
            <a:r>
              <a:rPr lang="fr-BE" sz="7200" b="1" dirty="0"/>
              <a:t>)</a:t>
            </a:r>
          </a:p>
          <a:p>
            <a:pPr lvl="1"/>
            <a:r>
              <a:rPr lang="fr-BE" sz="7200" b="1" dirty="0"/>
              <a:t>2037 : 1.2 GW </a:t>
            </a:r>
            <a:r>
              <a:rPr lang="fr-BE" sz="7200" b="1" dirty="0" err="1"/>
              <a:t>Gen</a:t>
            </a:r>
            <a:r>
              <a:rPr lang="fr-BE" sz="7200" b="1" dirty="0"/>
              <a:t> II (SMR large </a:t>
            </a:r>
            <a:r>
              <a:rPr lang="fr-BE" sz="7200" b="1" dirty="0" err="1"/>
              <a:t>scale</a:t>
            </a:r>
            <a:r>
              <a:rPr lang="fr-BE" sz="7200" b="1" dirty="0"/>
              <a:t>)                                              </a:t>
            </a:r>
          </a:p>
          <a:p>
            <a:pPr lvl="1"/>
            <a:r>
              <a:rPr lang="fr-BE" sz="7200" b="1" dirty="0"/>
              <a:t>2040 : start of </a:t>
            </a:r>
            <a:r>
              <a:rPr lang="fr-BE" sz="7200" b="1" dirty="0" err="1"/>
              <a:t>Gen</a:t>
            </a:r>
            <a:r>
              <a:rPr lang="fr-BE" sz="7200" b="1" dirty="0"/>
              <a:t> IV </a:t>
            </a:r>
            <a:r>
              <a:rPr lang="fr-BE" sz="7200" b="1" dirty="0" err="1"/>
              <a:t>deployment</a:t>
            </a:r>
            <a:endParaRPr lang="fr-BE" sz="7200" b="1" dirty="0"/>
          </a:p>
          <a:p>
            <a:pPr lvl="1"/>
            <a:r>
              <a:rPr lang="fr-BE" sz="7200" b="1" dirty="0"/>
              <a:t>2050 : 4-8 GW of new </a:t>
            </a:r>
            <a:r>
              <a:rPr lang="fr-BE" sz="7200" b="1" dirty="0" err="1"/>
              <a:t>nuclear</a:t>
            </a:r>
            <a:r>
              <a:rPr lang="fr-BE" sz="7200" b="1" dirty="0"/>
              <a:t> (new large </a:t>
            </a:r>
            <a:r>
              <a:rPr lang="fr-BE" sz="7200" b="1" dirty="0" err="1"/>
              <a:t>reactors</a:t>
            </a:r>
            <a:r>
              <a:rPr lang="fr-BE" sz="7200" b="1" dirty="0"/>
              <a:t> &amp; </a:t>
            </a:r>
            <a:r>
              <a:rPr lang="fr-BE" sz="7200" b="1" dirty="0" err="1"/>
              <a:t>SMR’s</a:t>
            </a:r>
            <a:r>
              <a:rPr lang="fr-BE" sz="7200" b="1" dirty="0"/>
              <a:t>)</a:t>
            </a:r>
          </a:p>
          <a:p>
            <a:pPr lvl="1"/>
            <a:r>
              <a:rPr lang="fr-BE" sz="7200" b="1" dirty="0"/>
              <a:t>2025 : 85 TWh (ELIA) </a:t>
            </a:r>
          </a:p>
          <a:p>
            <a:pPr lvl="1"/>
            <a:r>
              <a:rPr lang="fr-BE" sz="7200" b="1" dirty="0"/>
              <a:t>2035 : ENRI 100-150 TWh</a:t>
            </a:r>
          </a:p>
          <a:p>
            <a:pPr lvl="1"/>
            <a:r>
              <a:rPr lang="fr-BE" sz="7200" b="1" dirty="0"/>
              <a:t>2050 : </a:t>
            </a:r>
            <a:r>
              <a:rPr lang="fr-BE" sz="7200" b="1" dirty="0" err="1"/>
              <a:t>Hydrogen</a:t>
            </a:r>
            <a:r>
              <a:rPr lang="fr-BE" sz="7200" b="1" dirty="0"/>
              <a:t> 125-200 TWh</a:t>
            </a:r>
          </a:p>
          <a:p>
            <a:endParaRPr lang="fr-BE" sz="7200" b="1" dirty="0"/>
          </a:p>
          <a:p>
            <a:pPr marL="0" indent="0">
              <a:buNone/>
            </a:pPr>
            <a:r>
              <a:rPr lang="fr-BE" sz="7200" b="1" u="sng" dirty="0"/>
              <a:t>Technologies </a:t>
            </a:r>
            <a:r>
              <a:rPr lang="fr-BE" sz="7200" b="1" dirty="0"/>
              <a:t>:   </a:t>
            </a:r>
            <a:r>
              <a:rPr lang="fr-BE" sz="7200" b="1" dirty="0" err="1"/>
              <a:t>SMR’s</a:t>
            </a:r>
            <a:r>
              <a:rPr lang="fr-BE" sz="7200" b="1" dirty="0"/>
              <a:t> as </a:t>
            </a:r>
            <a:r>
              <a:rPr lang="fr-BE" sz="7200" b="1" dirty="0" err="1"/>
              <a:t>cornerstones</a:t>
            </a:r>
            <a:r>
              <a:rPr lang="fr-BE" sz="7200" b="1" dirty="0"/>
              <a:t> of </a:t>
            </a:r>
            <a:r>
              <a:rPr lang="fr-BE" sz="7200" b="1" dirty="0" err="1"/>
              <a:t>tomorrow</a:t>
            </a:r>
            <a:r>
              <a:rPr lang="fr-BE" sz="7200" b="1" dirty="0"/>
              <a:t>’ </a:t>
            </a:r>
            <a:r>
              <a:rPr lang="fr-BE" sz="7200" b="1" dirty="0" err="1"/>
              <a:t>energy</a:t>
            </a:r>
            <a:r>
              <a:rPr lang="fr-BE" sz="7200" b="1" dirty="0"/>
              <a:t> </a:t>
            </a:r>
            <a:r>
              <a:rPr lang="fr-BE" sz="7200" b="1" dirty="0" err="1"/>
              <a:t>ecosystems</a:t>
            </a:r>
            <a:r>
              <a:rPr lang="fr-BE" sz="7200" b="1" dirty="0"/>
              <a:t> </a:t>
            </a:r>
          </a:p>
          <a:p>
            <a:pPr lvl="1"/>
            <a:r>
              <a:rPr lang="fr-BE" sz="7200" b="1" dirty="0" err="1"/>
              <a:t>Industrial</a:t>
            </a:r>
            <a:r>
              <a:rPr lang="fr-BE" sz="7200" b="1" dirty="0"/>
              <a:t> </a:t>
            </a:r>
            <a:r>
              <a:rPr lang="fr-BE" sz="7200" b="1" dirty="0" err="1"/>
              <a:t>heat</a:t>
            </a:r>
            <a:r>
              <a:rPr lang="fr-BE" sz="7200" b="1" dirty="0"/>
              <a:t>  : LWR (&lt;250°C) , MSR (&lt;550 ° C),LFR (&lt;500°C) , VHTG (&lt;1,000°C)</a:t>
            </a:r>
          </a:p>
          <a:p>
            <a:pPr lvl="1"/>
            <a:r>
              <a:rPr lang="fr-BE" sz="7200" b="1" dirty="0"/>
              <a:t>Urban/District </a:t>
            </a:r>
            <a:r>
              <a:rPr lang="fr-BE" sz="7200" b="1" dirty="0" err="1"/>
              <a:t>heating</a:t>
            </a:r>
            <a:endParaRPr lang="fr-BE" sz="7200" b="1" dirty="0"/>
          </a:p>
          <a:p>
            <a:pPr lvl="1"/>
            <a:r>
              <a:rPr lang="fr-BE" sz="7200" b="1" dirty="0"/>
              <a:t>Pink </a:t>
            </a:r>
            <a:r>
              <a:rPr lang="fr-BE" sz="7200" b="1" dirty="0" err="1"/>
              <a:t>hydrogen</a:t>
            </a:r>
            <a:endParaRPr lang="fr-BE" sz="7200" b="1" dirty="0"/>
          </a:p>
          <a:p>
            <a:pPr lvl="1"/>
            <a:r>
              <a:rPr lang="fr-BE" sz="7200" b="1" dirty="0"/>
              <a:t>Data centers</a:t>
            </a:r>
          </a:p>
          <a:p>
            <a:pPr lvl="1"/>
            <a:r>
              <a:rPr lang="fr-BE" sz="7200" b="1" dirty="0"/>
              <a:t>Marine transportation (micro </a:t>
            </a:r>
            <a:r>
              <a:rPr lang="fr-BE" sz="7200" b="1" dirty="0" err="1"/>
              <a:t>SMR’s</a:t>
            </a:r>
            <a:r>
              <a:rPr lang="fr-BE" sz="7200" b="1" dirty="0"/>
              <a:t>)</a:t>
            </a:r>
          </a:p>
          <a:p>
            <a:pPr lvl="1"/>
            <a:r>
              <a:rPr lang="fr-BE" sz="7200" b="1" dirty="0" err="1"/>
              <a:t>Seawater</a:t>
            </a:r>
            <a:r>
              <a:rPr lang="fr-BE" sz="7200" b="1" dirty="0"/>
              <a:t> </a:t>
            </a:r>
            <a:r>
              <a:rPr lang="fr-BE" sz="7200" b="1" dirty="0" err="1"/>
              <a:t>desalination</a:t>
            </a:r>
            <a:r>
              <a:rPr lang="fr-BE" sz="7200" b="1" dirty="0"/>
              <a:t> (water stress) </a:t>
            </a:r>
          </a:p>
          <a:p>
            <a:pPr marL="0" indent="0">
              <a:buNone/>
            </a:pPr>
            <a:r>
              <a:rPr lang="fr-BE" sz="7200" b="1" dirty="0"/>
              <a:t> </a:t>
            </a:r>
          </a:p>
          <a:p>
            <a:pPr marL="0" indent="0">
              <a:buNone/>
            </a:pPr>
            <a:r>
              <a:rPr lang="fr-BE" sz="3400" b="1" dirty="0"/>
              <a:t>                            </a:t>
            </a:r>
          </a:p>
          <a:p>
            <a:pPr marL="0" indent="0">
              <a:buNone/>
            </a:pPr>
            <a:endParaRPr lang="fr-BE" dirty="0"/>
          </a:p>
        </p:txBody>
      </p:sp>
      <p:sp>
        <p:nvSpPr>
          <p:cNvPr id="8" name="Espace réservé du numéro de diapositive 4">
            <a:extLst>
              <a:ext uri="{FF2B5EF4-FFF2-40B4-BE49-F238E27FC236}">
                <a16:creationId xmlns:a16="http://schemas.microsoft.com/office/drawing/2014/main" id="{BF3AA094-718F-D2F4-1B95-B6D5D8BA8A1B}"/>
              </a:ext>
            </a:extLst>
          </p:cNvPr>
          <p:cNvSpPr txBox="1">
            <a:spLocks/>
          </p:cNvSpPr>
          <p:nvPr/>
        </p:nvSpPr>
        <p:spPr>
          <a:xfrm>
            <a:off x="11588620" y="40997"/>
            <a:ext cx="541661"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216716-3AC1-4E85-B45B-3972F6048731}" type="slidenum">
              <a:rPr lang="fr-BE" sz="1800" smtClean="0">
                <a:solidFill>
                  <a:schemeClr val="bg1"/>
                </a:solidFill>
              </a:rPr>
              <a:pPr/>
              <a:t>18</a:t>
            </a:fld>
            <a:endParaRPr lang="fr-BE" sz="1800" dirty="0">
              <a:solidFill>
                <a:schemeClr val="bg1"/>
              </a:solidFill>
            </a:endParaRPr>
          </a:p>
        </p:txBody>
      </p:sp>
    </p:spTree>
    <p:extLst>
      <p:ext uri="{BB962C8B-B14F-4D97-AF65-F5344CB8AC3E}">
        <p14:creationId xmlns:p14="http://schemas.microsoft.com/office/powerpoint/2010/main" val="22005211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7" name="Image 6" descr="Une image contenant art, intérieur&#10;&#10;Le contenu généré par l’IA peut être incorrect.">
            <a:extLst>
              <a:ext uri="{FF2B5EF4-FFF2-40B4-BE49-F238E27FC236}">
                <a16:creationId xmlns:a16="http://schemas.microsoft.com/office/drawing/2014/main" id="{92E47BC5-05A6-5FB4-790C-547DFD367F70}"/>
              </a:ext>
            </a:extLst>
          </p:cNvPr>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19755" y="893618"/>
            <a:ext cx="12172245" cy="5964382"/>
          </a:xfrm>
          <a:prstGeom prst="rect">
            <a:avLst/>
          </a:prstGeom>
        </p:spPr>
      </p:pic>
      <p:pic>
        <p:nvPicPr>
          <p:cNvPr id="5" name="Image 4">
            <a:extLst>
              <a:ext uri="{FF2B5EF4-FFF2-40B4-BE49-F238E27FC236}">
                <a16:creationId xmlns:a16="http://schemas.microsoft.com/office/drawing/2014/main" id="{59DB81E4-CE4D-6EE3-2C34-7CD6A3428D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
            <a:ext cx="12192000" cy="893619"/>
          </a:xfrm>
          <a:prstGeom prst="rect">
            <a:avLst/>
          </a:prstGeom>
        </p:spPr>
      </p:pic>
      <p:sp>
        <p:nvSpPr>
          <p:cNvPr id="2" name="Titre 1">
            <a:extLst>
              <a:ext uri="{FF2B5EF4-FFF2-40B4-BE49-F238E27FC236}">
                <a16:creationId xmlns:a16="http://schemas.microsoft.com/office/drawing/2014/main" id="{21AC05CA-EFE8-283C-C4AB-412E313E0A6E}"/>
              </a:ext>
            </a:extLst>
          </p:cNvPr>
          <p:cNvSpPr>
            <a:spLocks noGrp="1"/>
          </p:cNvSpPr>
          <p:nvPr>
            <p:ph type="title"/>
          </p:nvPr>
        </p:nvSpPr>
        <p:spPr>
          <a:xfrm>
            <a:off x="19755" y="348191"/>
            <a:ext cx="12272689" cy="332846"/>
          </a:xfrm>
        </p:spPr>
        <p:txBody>
          <a:bodyPr>
            <a:noAutofit/>
          </a:bodyPr>
          <a:lstStyle/>
          <a:p>
            <a:br>
              <a:rPr lang="fr-BE" sz="2200" b="1" i="1" dirty="0">
                <a:solidFill>
                  <a:schemeClr val="bg1"/>
                </a:solidFill>
                <a:latin typeface="+mn-lt"/>
              </a:rPr>
            </a:br>
            <a:r>
              <a:rPr lang="fr-BE" sz="2200" b="1" i="1" dirty="0">
                <a:solidFill>
                  <a:schemeClr val="bg1"/>
                </a:solidFill>
                <a:latin typeface="+mn-lt"/>
              </a:rPr>
              <a:t>Chimie &amp; Sciences de la Vie en Belgique: une industrie en transition 4/2025</a:t>
            </a:r>
            <a:br>
              <a:rPr lang="fr-BE" sz="2200" b="1" i="1" dirty="0">
                <a:solidFill>
                  <a:schemeClr val="bg1"/>
                </a:solidFill>
                <a:latin typeface="+mn-lt"/>
              </a:rPr>
            </a:br>
            <a:r>
              <a:rPr lang="fr-BE" sz="2200" b="1" dirty="0">
                <a:solidFill>
                  <a:schemeClr val="bg1"/>
                </a:solidFill>
                <a:latin typeface="+mn-lt"/>
              </a:rPr>
              <a:t>Yves VERSCHUEREN , CEO ESSENSCIA , Fédération des secteurs de la Chimie et des Sciences de la vie</a:t>
            </a:r>
            <a:br>
              <a:rPr lang="fr-BE" sz="2200" dirty="0"/>
            </a:br>
            <a:br>
              <a:rPr lang="fr-BE" sz="2200" dirty="0"/>
            </a:br>
            <a:endParaRPr lang="fr-BE" sz="2200" dirty="0"/>
          </a:p>
        </p:txBody>
      </p:sp>
      <p:sp>
        <p:nvSpPr>
          <p:cNvPr id="3" name="Espace réservé du contenu 2">
            <a:extLst>
              <a:ext uri="{FF2B5EF4-FFF2-40B4-BE49-F238E27FC236}">
                <a16:creationId xmlns:a16="http://schemas.microsoft.com/office/drawing/2014/main" id="{31228446-53A1-AED7-A141-99847DC8AC68}"/>
              </a:ext>
            </a:extLst>
          </p:cNvPr>
          <p:cNvSpPr>
            <a:spLocks noGrp="1"/>
          </p:cNvSpPr>
          <p:nvPr>
            <p:ph idx="1"/>
          </p:nvPr>
        </p:nvSpPr>
        <p:spPr>
          <a:xfrm>
            <a:off x="18970" y="923078"/>
            <a:ext cx="12111311" cy="5964382"/>
          </a:xfrm>
          <a:effectLst>
            <a:glow rad="127000">
              <a:srgbClr val="4472C4">
                <a:alpha val="67843"/>
              </a:srgbClr>
            </a:glow>
            <a:softEdge rad="101600"/>
          </a:effectLst>
        </p:spPr>
        <p:txBody>
          <a:bodyPr>
            <a:normAutofit fontScale="92500" lnSpcReduction="20000"/>
          </a:bodyPr>
          <a:lstStyle/>
          <a:p>
            <a:pPr marL="0" indent="0">
              <a:buNone/>
            </a:pPr>
            <a:r>
              <a:rPr lang="fr-BE" sz="2000" b="1" u="sng" dirty="0"/>
              <a:t>ESSENSCIA key figures </a:t>
            </a:r>
            <a:r>
              <a:rPr lang="fr-BE" sz="2000" b="1" dirty="0"/>
              <a:t>:  </a:t>
            </a:r>
            <a:r>
              <a:rPr lang="fr-BE" sz="2000" b="1" dirty="0" err="1"/>
              <a:t>sectors</a:t>
            </a:r>
            <a:r>
              <a:rPr lang="fr-BE" sz="2000" b="1" dirty="0"/>
              <a:t> = </a:t>
            </a:r>
            <a:r>
              <a:rPr lang="fr-BE" sz="2000" b="1" dirty="0" err="1"/>
              <a:t>chemicals</a:t>
            </a:r>
            <a:r>
              <a:rPr lang="fr-BE" sz="2000" b="1" dirty="0"/>
              <a:t>, plastics and </a:t>
            </a:r>
            <a:r>
              <a:rPr lang="fr-BE" sz="2000" b="1" dirty="0" err="1"/>
              <a:t>pharmaceuticals</a:t>
            </a:r>
            <a:endParaRPr lang="fr-BE" sz="2000" b="1" dirty="0"/>
          </a:p>
          <a:p>
            <a:pPr marL="0" indent="0">
              <a:buNone/>
            </a:pPr>
            <a:r>
              <a:rPr lang="fr-BE" sz="2000" b="1" dirty="0"/>
              <a:t>                                            100,000 </a:t>
            </a:r>
            <a:r>
              <a:rPr lang="fr-BE" sz="2000" b="1" dirty="0" err="1"/>
              <a:t>employees</a:t>
            </a:r>
            <a:r>
              <a:rPr lang="fr-BE" sz="2000" b="1" dirty="0"/>
              <a:t> ; 1/3 total </a:t>
            </a:r>
            <a:r>
              <a:rPr lang="fr-BE" sz="2000" b="1" dirty="0" err="1"/>
              <a:t>Belgian</a:t>
            </a:r>
            <a:r>
              <a:rPr lang="fr-BE" sz="2000" b="1" dirty="0"/>
              <a:t> exports ; 6.3 G€ </a:t>
            </a:r>
            <a:r>
              <a:rPr lang="fr-BE" sz="2000" b="1" dirty="0" err="1"/>
              <a:t>investment</a:t>
            </a:r>
            <a:r>
              <a:rPr lang="fr-BE" sz="2000" b="1" dirty="0"/>
              <a:t> in 2023 (18 % in R&amp;D)</a:t>
            </a:r>
          </a:p>
          <a:p>
            <a:pPr marL="0" indent="0">
              <a:buNone/>
            </a:pPr>
            <a:r>
              <a:rPr lang="fr-BE" sz="2000" b="1" dirty="0"/>
              <a:t>                                            Antwerpen main stakeholders = BASF, Solvay, </a:t>
            </a:r>
            <a:r>
              <a:rPr lang="fr-BE" sz="2000" b="1" dirty="0" err="1"/>
              <a:t>Ineos</a:t>
            </a:r>
            <a:r>
              <a:rPr lang="fr-BE" sz="2000" b="1" dirty="0"/>
              <a:t>, </a:t>
            </a:r>
            <a:r>
              <a:rPr lang="fr-BE" sz="2000" b="1" dirty="0" err="1"/>
              <a:t>Fluxys</a:t>
            </a:r>
            <a:r>
              <a:rPr lang="fr-BE" sz="2000" b="1" dirty="0"/>
              <a:t>, </a:t>
            </a:r>
            <a:r>
              <a:rPr lang="fr-BE" sz="2000" b="1" dirty="0" err="1"/>
              <a:t>TotalEnergies</a:t>
            </a:r>
            <a:r>
              <a:rPr lang="fr-BE" sz="2000" b="1" dirty="0"/>
              <a:t>, ExxonMobil,  </a:t>
            </a:r>
          </a:p>
          <a:p>
            <a:pPr marL="0" indent="0">
              <a:buNone/>
            </a:pPr>
            <a:r>
              <a:rPr lang="fr-BE" sz="2000" b="1" dirty="0"/>
              <a:t>                                            </a:t>
            </a:r>
            <a:r>
              <a:rPr lang="fr-BE" sz="2000" b="1" dirty="0" err="1"/>
              <a:t>AirLiquide</a:t>
            </a:r>
            <a:r>
              <a:rPr lang="fr-BE" sz="2000" b="1" dirty="0"/>
              <a:t> </a:t>
            </a:r>
          </a:p>
          <a:p>
            <a:pPr marL="0" indent="0">
              <a:buNone/>
            </a:pPr>
            <a:r>
              <a:rPr lang="fr-BE" sz="2000" b="1" dirty="0"/>
              <a:t>                                            </a:t>
            </a:r>
            <a:r>
              <a:rPr lang="fr-BE" sz="2000" b="1" dirty="0" err="1"/>
              <a:t>biggest</a:t>
            </a:r>
            <a:r>
              <a:rPr lang="fr-BE" sz="2000" b="1" dirty="0"/>
              <a:t> underground </a:t>
            </a:r>
            <a:r>
              <a:rPr lang="fr-BE" sz="2000" b="1" dirty="0" err="1"/>
              <a:t>gas</a:t>
            </a:r>
            <a:r>
              <a:rPr lang="fr-BE" sz="2000" b="1" dirty="0"/>
              <a:t> pipeline </a:t>
            </a:r>
            <a:r>
              <a:rPr lang="fr-BE" sz="2000" b="1" dirty="0" err="1"/>
              <a:t>worldwide</a:t>
            </a:r>
            <a:r>
              <a:rPr lang="fr-BE" sz="2000" b="1" dirty="0"/>
              <a:t> (25 % for all </a:t>
            </a:r>
            <a:r>
              <a:rPr lang="fr-BE" sz="2000" b="1" dirty="0" err="1"/>
              <a:t>chemicals</a:t>
            </a:r>
            <a:r>
              <a:rPr lang="fr-BE" sz="2000" b="1" dirty="0"/>
              <a:t> transportation)</a:t>
            </a:r>
          </a:p>
          <a:p>
            <a:pPr marL="0" indent="0">
              <a:buNone/>
            </a:pPr>
            <a:r>
              <a:rPr lang="fr-BE" sz="2000" b="1" dirty="0"/>
              <a:t>                                                 </a:t>
            </a:r>
            <a:endParaRPr lang="fr-BE" sz="2000" b="1" u="sng" dirty="0"/>
          </a:p>
          <a:p>
            <a:pPr marL="0" indent="0">
              <a:buNone/>
            </a:pPr>
            <a:r>
              <a:rPr lang="fr-BE" sz="2000" b="1" u="sng" dirty="0"/>
              <a:t>Target </a:t>
            </a:r>
            <a:r>
              <a:rPr lang="fr-BE" sz="2000" b="1" dirty="0"/>
              <a:t>: 70 % foot </a:t>
            </a:r>
            <a:r>
              <a:rPr lang="fr-BE" sz="2000" b="1" dirty="0" err="1"/>
              <a:t>print</a:t>
            </a:r>
            <a:r>
              <a:rPr lang="fr-BE" sz="2000" b="1" dirty="0"/>
              <a:t> </a:t>
            </a:r>
            <a:r>
              <a:rPr lang="fr-BE" sz="2000" b="1" dirty="0" err="1"/>
              <a:t>reduction</a:t>
            </a:r>
            <a:r>
              <a:rPr lang="fr-BE" sz="2000" b="1" dirty="0"/>
              <a:t> by 2040 ( </a:t>
            </a:r>
            <a:r>
              <a:rPr lang="fr-BE" sz="2000" b="1" dirty="0" err="1"/>
              <a:t>instead</a:t>
            </a:r>
            <a:r>
              <a:rPr lang="fr-BE" sz="2000" b="1" dirty="0"/>
              <a:t> of 95%  </a:t>
            </a:r>
            <a:r>
              <a:rPr lang="fr-BE" sz="2000" b="1" dirty="0" err="1"/>
              <a:t>requested</a:t>
            </a:r>
            <a:r>
              <a:rPr lang="fr-BE" sz="2000" b="1" dirty="0"/>
              <a:t> by Clean Deal)</a:t>
            </a:r>
          </a:p>
          <a:p>
            <a:pPr marL="0" indent="0">
              <a:buNone/>
            </a:pPr>
            <a:endParaRPr lang="fr-BE" sz="2000" b="1" dirty="0"/>
          </a:p>
          <a:p>
            <a:pPr marL="0" indent="0">
              <a:buNone/>
            </a:pPr>
            <a:r>
              <a:rPr lang="fr-BE" sz="2000" b="1" u="sng" dirty="0"/>
              <a:t>Technologies </a:t>
            </a:r>
            <a:r>
              <a:rPr lang="fr-BE" sz="2000" b="1" dirty="0"/>
              <a:t>:  </a:t>
            </a:r>
            <a:r>
              <a:rPr lang="fr-BE" sz="2000" b="1" dirty="0" err="1"/>
              <a:t>low-carbon</a:t>
            </a:r>
            <a:r>
              <a:rPr lang="fr-BE" sz="2000" b="1" dirty="0"/>
              <a:t> </a:t>
            </a:r>
            <a:r>
              <a:rPr lang="fr-BE" sz="2000" b="1" dirty="0" err="1"/>
              <a:t>electricity</a:t>
            </a:r>
            <a:r>
              <a:rPr lang="fr-BE" sz="2000" b="1" dirty="0"/>
              <a:t> (</a:t>
            </a:r>
            <a:r>
              <a:rPr lang="fr-BE" sz="2000" b="1" dirty="0" err="1"/>
              <a:t>renewables</a:t>
            </a:r>
            <a:r>
              <a:rPr lang="fr-BE" sz="2000" b="1" dirty="0"/>
              <a:t>, </a:t>
            </a:r>
            <a:r>
              <a:rPr lang="fr-BE" sz="2000" b="1" dirty="0" err="1"/>
              <a:t>nuclear</a:t>
            </a:r>
            <a:r>
              <a:rPr lang="fr-BE" sz="2000" b="1" dirty="0"/>
              <a:t>) </a:t>
            </a:r>
          </a:p>
          <a:p>
            <a:pPr marL="0" indent="0">
              <a:buNone/>
            </a:pPr>
            <a:r>
              <a:rPr lang="fr-BE" sz="2000" b="1" dirty="0"/>
              <a:t>                            </a:t>
            </a:r>
            <a:r>
              <a:rPr lang="fr-BE" sz="2000" b="1" dirty="0" err="1"/>
              <a:t>low</a:t>
            </a:r>
            <a:r>
              <a:rPr lang="fr-BE" sz="2000" b="1" dirty="0"/>
              <a:t> </a:t>
            </a:r>
            <a:r>
              <a:rPr lang="fr-BE" sz="2000" b="1" dirty="0" err="1"/>
              <a:t>carbon</a:t>
            </a:r>
            <a:r>
              <a:rPr lang="fr-BE" sz="2000" b="1" dirty="0"/>
              <a:t> </a:t>
            </a:r>
            <a:r>
              <a:rPr lang="fr-BE" sz="2000" b="1" dirty="0" err="1"/>
              <a:t>energy</a:t>
            </a:r>
            <a:r>
              <a:rPr lang="fr-BE" sz="2000" b="1" dirty="0"/>
              <a:t> </a:t>
            </a:r>
            <a:r>
              <a:rPr lang="fr-BE" sz="2000" b="1" dirty="0" err="1"/>
              <a:t>supply</a:t>
            </a:r>
            <a:endParaRPr lang="fr-BE" sz="2000" b="1" dirty="0"/>
          </a:p>
          <a:p>
            <a:pPr marL="0" indent="0">
              <a:buNone/>
            </a:pPr>
            <a:r>
              <a:rPr lang="fr-BE" sz="2000" b="1" dirty="0"/>
              <a:t>                            green </a:t>
            </a:r>
            <a:r>
              <a:rPr lang="fr-BE" sz="2000" b="1" dirty="0" err="1"/>
              <a:t>heat</a:t>
            </a:r>
            <a:r>
              <a:rPr lang="fr-BE" sz="2000" b="1" dirty="0"/>
              <a:t> &amp; green </a:t>
            </a:r>
            <a:r>
              <a:rPr lang="fr-BE" sz="2000" b="1" dirty="0" err="1"/>
              <a:t>hydrogen</a:t>
            </a:r>
            <a:r>
              <a:rPr lang="fr-BE" sz="2000" b="1" dirty="0"/>
              <a:t> as </a:t>
            </a:r>
            <a:r>
              <a:rPr lang="fr-BE" sz="2000" b="1" dirty="0" err="1"/>
              <a:t>feedstock</a:t>
            </a:r>
            <a:r>
              <a:rPr lang="fr-BE" sz="2000" b="1" dirty="0"/>
              <a:t> and </a:t>
            </a:r>
            <a:r>
              <a:rPr lang="fr-BE" sz="2000" b="1" dirty="0" err="1"/>
              <a:t>energy</a:t>
            </a:r>
            <a:r>
              <a:rPr lang="fr-BE" sz="2000" b="1" dirty="0"/>
              <a:t> carrier</a:t>
            </a:r>
          </a:p>
          <a:p>
            <a:pPr marL="0" indent="0">
              <a:buNone/>
            </a:pPr>
            <a:r>
              <a:rPr lang="fr-BE" sz="2000" b="1" dirty="0"/>
              <a:t>                            </a:t>
            </a:r>
            <a:r>
              <a:rPr lang="fr-BE" sz="2000" b="1" dirty="0" err="1"/>
              <a:t>energy</a:t>
            </a:r>
            <a:r>
              <a:rPr lang="fr-BE" sz="2000" b="1" dirty="0"/>
              <a:t>/</a:t>
            </a:r>
            <a:r>
              <a:rPr lang="fr-BE" sz="2000" b="1" dirty="0" err="1"/>
              <a:t>heat</a:t>
            </a:r>
            <a:r>
              <a:rPr lang="fr-BE" sz="2000" b="1" dirty="0"/>
              <a:t> </a:t>
            </a:r>
            <a:r>
              <a:rPr lang="fr-BE" sz="2000" b="1" dirty="0" err="1"/>
              <a:t>efficiency</a:t>
            </a:r>
            <a:r>
              <a:rPr lang="fr-BE" sz="2000" b="1" dirty="0"/>
              <a:t> = + 75% (</a:t>
            </a:r>
            <a:r>
              <a:rPr lang="fr-BE" sz="2000" b="1" dirty="0" err="1"/>
              <a:t>since</a:t>
            </a:r>
            <a:r>
              <a:rPr lang="fr-BE" sz="2000" b="1" dirty="0"/>
              <a:t> 1995) ; </a:t>
            </a:r>
            <a:r>
              <a:rPr lang="fr-BE" sz="2000" b="1" dirty="0" err="1"/>
              <a:t>shutdown</a:t>
            </a:r>
            <a:r>
              <a:rPr lang="fr-BE" sz="2000" b="1" dirty="0"/>
              <a:t> of </a:t>
            </a:r>
            <a:r>
              <a:rPr lang="fr-BE" sz="2000" b="1" dirty="0" err="1"/>
              <a:t>vaporcracking</a:t>
            </a:r>
            <a:r>
              <a:rPr lang="fr-BE" sz="2000" b="1" dirty="0"/>
              <a:t> (</a:t>
            </a:r>
            <a:r>
              <a:rPr lang="fr-BE" sz="2000" b="1" dirty="0" err="1"/>
              <a:t>TotalEnergies</a:t>
            </a:r>
            <a:r>
              <a:rPr lang="fr-BE" sz="2000" b="1" dirty="0"/>
              <a:t>) </a:t>
            </a:r>
          </a:p>
          <a:p>
            <a:pPr marL="0" indent="0">
              <a:buNone/>
            </a:pPr>
            <a:r>
              <a:rPr lang="fr-BE" sz="2000" b="1" dirty="0"/>
              <a:t>                            CCS /CCU = </a:t>
            </a:r>
            <a:r>
              <a:rPr lang="fr-BE" sz="2000" b="1" dirty="0" err="1"/>
              <a:t>liquefaction</a:t>
            </a:r>
            <a:r>
              <a:rPr lang="fr-BE" sz="2000" b="1" dirty="0"/>
              <a:t> and offshore </a:t>
            </a:r>
            <a:r>
              <a:rPr lang="fr-BE" sz="2000" b="1" dirty="0" err="1"/>
              <a:t>storage</a:t>
            </a:r>
            <a:r>
              <a:rPr lang="fr-BE" sz="2000" b="1" dirty="0"/>
              <a:t> North </a:t>
            </a:r>
            <a:r>
              <a:rPr lang="fr-BE" sz="2000" b="1" dirty="0" err="1"/>
              <a:t>Sea</a:t>
            </a:r>
            <a:r>
              <a:rPr lang="fr-BE" sz="2000" b="1" dirty="0"/>
              <a:t> (BASF &amp; ArcelorMittal)</a:t>
            </a:r>
          </a:p>
          <a:p>
            <a:pPr marL="0" indent="0">
              <a:buNone/>
            </a:pPr>
            <a:r>
              <a:rPr lang="fr-BE" sz="2000" b="1" dirty="0"/>
              <a:t>                            </a:t>
            </a:r>
            <a:r>
              <a:rPr lang="fr-BE" sz="2000" b="1" dirty="0" err="1"/>
              <a:t>chemical</a:t>
            </a:r>
            <a:r>
              <a:rPr lang="fr-BE" sz="2000" b="1" dirty="0"/>
              <a:t> </a:t>
            </a:r>
            <a:r>
              <a:rPr lang="fr-BE" sz="2000" b="1" dirty="0" err="1"/>
              <a:t>recycling</a:t>
            </a:r>
            <a:r>
              <a:rPr lang="fr-BE" sz="2000" b="1" dirty="0"/>
              <a:t> of plastics</a:t>
            </a:r>
          </a:p>
          <a:p>
            <a:pPr marL="0" indent="0">
              <a:buNone/>
            </a:pPr>
            <a:r>
              <a:rPr lang="fr-BE" sz="2000" b="1" dirty="0"/>
              <a:t>                            process innovation = </a:t>
            </a:r>
            <a:r>
              <a:rPr lang="fr-BE" sz="2000" b="1" dirty="0" err="1"/>
              <a:t>BlueChem</a:t>
            </a:r>
            <a:r>
              <a:rPr lang="fr-BE" sz="2000" b="1" dirty="0"/>
              <a:t> </a:t>
            </a:r>
            <a:r>
              <a:rPr lang="fr-BE" sz="2000" b="1" dirty="0" err="1"/>
              <a:t>biggest</a:t>
            </a:r>
            <a:r>
              <a:rPr lang="fr-BE" sz="2000" b="1" dirty="0"/>
              <a:t> incubation R&amp;D Center in EU</a:t>
            </a:r>
          </a:p>
          <a:p>
            <a:pPr marL="0" indent="0">
              <a:buNone/>
            </a:pPr>
            <a:endParaRPr lang="fr-BE" sz="2000" dirty="0"/>
          </a:p>
          <a:p>
            <a:pPr marL="0" indent="0">
              <a:buNone/>
            </a:pPr>
            <a:r>
              <a:rPr lang="fr-BE" sz="2000" b="1" u="sng" dirty="0" err="1"/>
              <a:t>Other</a:t>
            </a:r>
            <a:r>
              <a:rPr lang="fr-BE" sz="2000" b="1" u="sng" dirty="0"/>
              <a:t> solution </a:t>
            </a:r>
            <a:r>
              <a:rPr lang="fr-BE" sz="2000" b="1" dirty="0"/>
              <a:t>: </a:t>
            </a:r>
            <a:r>
              <a:rPr lang="fr-BE" sz="2000" b="1" dirty="0" err="1"/>
              <a:t>increase</a:t>
            </a:r>
            <a:r>
              <a:rPr lang="fr-BE" sz="2000" b="1" dirty="0"/>
              <a:t> of ETS value (</a:t>
            </a:r>
            <a:r>
              <a:rPr lang="fr-BE" sz="2000" b="1" dirty="0" err="1"/>
              <a:t>from</a:t>
            </a:r>
            <a:r>
              <a:rPr lang="fr-BE" sz="2000" b="1" dirty="0"/>
              <a:t> 100 to 200-250€/t CO</a:t>
            </a:r>
            <a:r>
              <a:rPr lang="fr-BE" sz="1800" b="1" baseline="-25000" dirty="0"/>
              <a:t>2</a:t>
            </a:r>
            <a:r>
              <a:rPr lang="fr-BE" sz="2000" b="1" dirty="0"/>
              <a:t>) for </a:t>
            </a:r>
            <a:r>
              <a:rPr lang="fr-BE" sz="2000" b="1" dirty="0" err="1"/>
              <a:t>fair</a:t>
            </a:r>
            <a:r>
              <a:rPr lang="fr-BE" sz="2000" b="1" dirty="0"/>
              <a:t> </a:t>
            </a:r>
            <a:r>
              <a:rPr lang="fr-BE" sz="2000" b="1" dirty="0" err="1"/>
              <a:t>competitiveness</a:t>
            </a:r>
            <a:r>
              <a:rPr lang="fr-BE" sz="2000" b="1" dirty="0"/>
              <a:t> </a:t>
            </a:r>
            <a:r>
              <a:rPr lang="fr-BE" sz="2000" b="1" dirty="0" err="1"/>
              <a:t>purposes</a:t>
            </a:r>
            <a:endParaRPr lang="fr-BE" sz="2000" b="1" dirty="0"/>
          </a:p>
          <a:p>
            <a:pPr marL="0" indent="0">
              <a:buNone/>
            </a:pPr>
            <a:endParaRPr lang="fr-BE" b="1" dirty="0"/>
          </a:p>
          <a:p>
            <a:pPr marL="0" indent="0">
              <a:buNone/>
            </a:pPr>
            <a:endParaRPr lang="fr-BE" dirty="0">
              <a:latin typeface="+mj-lt"/>
            </a:endParaRPr>
          </a:p>
        </p:txBody>
      </p:sp>
      <p:sp>
        <p:nvSpPr>
          <p:cNvPr id="4" name="Titre 1">
            <a:extLst>
              <a:ext uri="{FF2B5EF4-FFF2-40B4-BE49-F238E27FC236}">
                <a16:creationId xmlns:a16="http://schemas.microsoft.com/office/drawing/2014/main" id="{AFCA6C4D-42C9-9531-D896-0A14A546C715}"/>
              </a:ext>
            </a:extLst>
          </p:cNvPr>
          <p:cNvSpPr txBox="1">
            <a:spLocks/>
          </p:cNvSpPr>
          <p:nvPr/>
        </p:nvSpPr>
        <p:spPr>
          <a:xfrm>
            <a:off x="818444" y="35383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BE" dirty="0"/>
          </a:p>
        </p:txBody>
      </p:sp>
      <p:sp>
        <p:nvSpPr>
          <p:cNvPr id="9" name="Espace réservé du numéro de diapositive 4">
            <a:extLst>
              <a:ext uri="{FF2B5EF4-FFF2-40B4-BE49-F238E27FC236}">
                <a16:creationId xmlns:a16="http://schemas.microsoft.com/office/drawing/2014/main" id="{92332100-D770-CC0C-F90D-ECF97AE0A436}"/>
              </a:ext>
            </a:extLst>
          </p:cNvPr>
          <p:cNvSpPr txBox="1">
            <a:spLocks/>
          </p:cNvSpPr>
          <p:nvPr/>
        </p:nvSpPr>
        <p:spPr>
          <a:xfrm>
            <a:off x="11588620" y="40997"/>
            <a:ext cx="541661"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216716-3AC1-4E85-B45B-3972F6048731}" type="slidenum">
              <a:rPr lang="fr-BE" sz="1800" smtClean="0">
                <a:solidFill>
                  <a:schemeClr val="bg1"/>
                </a:solidFill>
              </a:rPr>
              <a:pPr/>
              <a:t>19</a:t>
            </a:fld>
            <a:endParaRPr lang="fr-BE" sz="1800" dirty="0">
              <a:solidFill>
                <a:schemeClr val="bg1"/>
              </a:solidFill>
            </a:endParaRPr>
          </a:p>
        </p:txBody>
      </p:sp>
    </p:spTree>
    <p:extLst>
      <p:ext uri="{BB962C8B-B14F-4D97-AF65-F5344CB8AC3E}">
        <p14:creationId xmlns:p14="http://schemas.microsoft.com/office/powerpoint/2010/main" val="33883745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3206A91-F1F7-D978-D46E-4620C59201F0}"/>
              </a:ext>
            </a:extLst>
          </p:cNvPr>
          <p:cNvSpPr>
            <a:spLocks noGrp="1"/>
          </p:cNvSpPr>
          <p:nvPr>
            <p:ph type="title"/>
          </p:nvPr>
        </p:nvSpPr>
        <p:spPr>
          <a:xfrm>
            <a:off x="550110" y="1289765"/>
            <a:ext cx="5100882" cy="4270963"/>
          </a:xfrm>
        </p:spPr>
        <p:txBody>
          <a:bodyPr anchor="ctr">
            <a:normAutofit/>
          </a:bodyPr>
          <a:lstStyle/>
          <a:p>
            <a:pPr algn="ctr"/>
            <a:r>
              <a:rPr lang="fr-BE" sz="3900" b="1" dirty="0" err="1">
                <a:solidFill>
                  <a:srgbClr val="FFFFFF"/>
                </a:solidFill>
              </a:rPr>
              <a:t>Decarbonization</a:t>
            </a:r>
            <a:r>
              <a:rPr lang="fr-BE" sz="3900" b="1" dirty="0">
                <a:solidFill>
                  <a:srgbClr val="FFFFFF"/>
                </a:solidFill>
              </a:rPr>
              <a:t> of </a:t>
            </a:r>
            <a:r>
              <a:rPr lang="fr-BE" sz="3900" b="1" dirty="0" err="1">
                <a:solidFill>
                  <a:srgbClr val="FFFFFF"/>
                </a:solidFill>
              </a:rPr>
              <a:t>energy</a:t>
            </a:r>
            <a:r>
              <a:rPr lang="fr-BE" sz="3900" b="1" dirty="0">
                <a:solidFill>
                  <a:srgbClr val="FFFFFF"/>
                </a:solidFill>
              </a:rPr>
              <a:t> intensive industries </a:t>
            </a:r>
          </a:p>
        </p:txBody>
      </p:sp>
      <p:sp>
        <p:nvSpPr>
          <p:cNvPr id="27"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29"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Espace réservé du contenu 2">
            <a:extLst>
              <a:ext uri="{FF2B5EF4-FFF2-40B4-BE49-F238E27FC236}">
                <a16:creationId xmlns:a16="http://schemas.microsoft.com/office/drawing/2014/main" id="{E2E72D4C-03D0-B107-AEA8-A841C9625BBC}"/>
              </a:ext>
            </a:extLst>
          </p:cNvPr>
          <p:cNvSpPr>
            <a:spLocks noGrp="1"/>
          </p:cNvSpPr>
          <p:nvPr>
            <p:ph idx="1"/>
          </p:nvPr>
        </p:nvSpPr>
        <p:spPr>
          <a:xfrm>
            <a:off x="6297233" y="518400"/>
            <a:ext cx="4771607" cy="5837949"/>
          </a:xfrm>
        </p:spPr>
        <p:txBody>
          <a:bodyPr anchor="ctr">
            <a:normAutofit/>
          </a:bodyPr>
          <a:lstStyle/>
          <a:p>
            <a:pPr marL="0" indent="0">
              <a:buNone/>
            </a:pPr>
            <a:endParaRPr lang="fr-BE" sz="2000" dirty="0">
              <a:solidFill>
                <a:schemeClr val="tx1">
                  <a:alpha val="80000"/>
                </a:schemeClr>
              </a:solidFill>
            </a:endParaRPr>
          </a:p>
          <a:p>
            <a:pPr marL="0" indent="0">
              <a:buNone/>
            </a:pPr>
            <a:r>
              <a:rPr lang="fr-BE" sz="2000" b="1" u="sng" dirty="0">
                <a:solidFill>
                  <a:schemeClr val="tx1">
                    <a:alpha val="80000"/>
                  </a:schemeClr>
                </a:solidFill>
              </a:rPr>
              <a:t>12 </a:t>
            </a:r>
            <a:r>
              <a:rPr lang="fr-BE" sz="2000" b="1" u="sng" dirty="0" err="1">
                <a:solidFill>
                  <a:schemeClr val="tx1">
                    <a:alpha val="80000"/>
                  </a:schemeClr>
                </a:solidFill>
              </a:rPr>
              <a:t>industrial</a:t>
            </a:r>
            <a:r>
              <a:rPr lang="fr-BE" sz="2000" b="1" u="sng" dirty="0">
                <a:solidFill>
                  <a:schemeClr val="tx1">
                    <a:alpha val="80000"/>
                  </a:schemeClr>
                </a:solidFill>
              </a:rPr>
              <a:t> </a:t>
            </a:r>
            <a:r>
              <a:rPr lang="fr-BE" sz="2000" b="1" u="sng" dirty="0" err="1">
                <a:solidFill>
                  <a:schemeClr val="tx1">
                    <a:alpha val="80000"/>
                  </a:schemeClr>
                </a:solidFill>
              </a:rPr>
              <a:t>sectors</a:t>
            </a:r>
            <a:r>
              <a:rPr lang="fr-BE" sz="2000" b="1" u="sng" dirty="0">
                <a:solidFill>
                  <a:schemeClr val="tx1">
                    <a:alpha val="80000"/>
                  </a:schemeClr>
                </a:solidFill>
              </a:rPr>
              <a:t> </a:t>
            </a:r>
            <a:r>
              <a:rPr lang="fr-BE" sz="2000" b="1" u="sng" dirty="0" err="1">
                <a:solidFill>
                  <a:schemeClr val="tx1">
                    <a:alpha val="80000"/>
                  </a:schemeClr>
                </a:solidFill>
              </a:rPr>
              <a:t>considered</a:t>
            </a:r>
            <a:endParaRPr lang="fr-BE" sz="2000" b="1" u="sng" dirty="0">
              <a:solidFill>
                <a:schemeClr val="tx1">
                  <a:alpha val="80000"/>
                </a:schemeClr>
              </a:solidFill>
            </a:endParaRPr>
          </a:p>
          <a:p>
            <a:pPr marL="0" indent="0">
              <a:buNone/>
            </a:pPr>
            <a:endParaRPr lang="fr-BE" sz="2000" b="1" dirty="0">
              <a:solidFill>
                <a:schemeClr val="tx1">
                  <a:alpha val="80000"/>
                </a:schemeClr>
              </a:solidFill>
              <a:ea typeface="Calibri" panose="020F0502020204030204" pitchFamily="34" charset="0"/>
              <a:cs typeface="Calibri" panose="020F0502020204030204" pitchFamily="34" charset="0"/>
            </a:endParaRPr>
          </a:p>
          <a:p>
            <a:pPr marL="0" indent="0">
              <a:buNone/>
            </a:pPr>
            <a:r>
              <a:rPr lang="fr-BE" sz="2000" b="1" u="sng" dirty="0">
                <a:solidFill>
                  <a:schemeClr val="tx1">
                    <a:alpha val="80000"/>
                  </a:schemeClr>
                </a:solidFill>
              </a:rPr>
              <a:t>3 questions </a:t>
            </a:r>
            <a:r>
              <a:rPr lang="fr-BE" sz="2000" b="1" u="sng" dirty="0" err="1">
                <a:solidFill>
                  <a:schemeClr val="tx1">
                    <a:alpha val="80000"/>
                  </a:schemeClr>
                </a:solidFill>
              </a:rPr>
              <a:t>addressed</a:t>
            </a:r>
            <a:r>
              <a:rPr lang="fr-BE" sz="2000" b="1" u="sng" dirty="0">
                <a:solidFill>
                  <a:schemeClr val="tx1">
                    <a:alpha val="80000"/>
                  </a:schemeClr>
                </a:solidFill>
              </a:rPr>
              <a:t> to speakers</a:t>
            </a:r>
            <a:r>
              <a:rPr lang="fr-BE" sz="2000" b="1" dirty="0">
                <a:solidFill>
                  <a:schemeClr val="tx1">
                    <a:alpha val="80000"/>
                  </a:schemeClr>
                </a:solidFill>
              </a:rPr>
              <a:t>: </a:t>
            </a:r>
          </a:p>
          <a:p>
            <a:r>
              <a:rPr lang="fr-BE" sz="2000" b="1" dirty="0">
                <a:solidFill>
                  <a:schemeClr val="tx1">
                    <a:alpha val="80000"/>
                  </a:schemeClr>
                </a:solidFill>
                <a:latin typeface="+mj-lt"/>
              </a:rPr>
              <a:t>Your </a:t>
            </a:r>
            <a:r>
              <a:rPr lang="fr-BE" sz="2000" b="1" dirty="0" err="1">
                <a:solidFill>
                  <a:schemeClr val="tx1">
                    <a:alpha val="80000"/>
                  </a:schemeClr>
                </a:solidFill>
                <a:latin typeface="+mj-lt"/>
              </a:rPr>
              <a:t>footprint</a:t>
            </a:r>
            <a:r>
              <a:rPr lang="fr-BE" sz="2000" b="1" dirty="0">
                <a:solidFill>
                  <a:schemeClr val="tx1">
                    <a:alpha val="80000"/>
                  </a:schemeClr>
                </a:solidFill>
                <a:latin typeface="+mj-lt"/>
              </a:rPr>
              <a:t> as per to-</a:t>
            </a:r>
            <a:r>
              <a:rPr lang="fr-BE" sz="2000" b="1" dirty="0" err="1">
                <a:solidFill>
                  <a:schemeClr val="tx1">
                    <a:alpha val="80000"/>
                  </a:schemeClr>
                </a:solidFill>
                <a:latin typeface="+mj-lt"/>
              </a:rPr>
              <a:t>day</a:t>
            </a:r>
            <a:r>
              <a:rPr lang="fr-BE" sz="2000" b="1" dirty="0">
                <a:solidFill>
                  <a:schemeClr val="tx1">
                    <a:alpha val="80000"/>
                  </a:schemeClr>
                </a:solidFill>
                <a:latin typeface="+mj-lt"/>
              </a:rPr>
              <a:t> and as </a:t>
            </a:r>
            <a:r>
              <a:rPr lang="fr-BE" sz="2000" b="1" dirty="0" err="1">
                <a:solidFill>
                  <a:schemeClr val="tx1">
                    <a:alpha val="80000"/>
                  </a:schemeClr>
                </a:solidFill>
                <a:latin typeface="+mj-lt"/>
              </a:rPr>
              <a:t>target</a:t>
            </a:r>
            <a:r>
              <a:rPr lang="fr-BE" sz="2000" b="1" dirty="0">
                <a:solidFill>
                  <a:schemeClr val="tx1">
                    <a:alpha val="80000"/>
                  </a:schemeClr>
                </a:solidFill>
                <a:latin typeface="+mj-lt"/>
              </a:rPr>
              <a:t> by 2040-2050</a:t>
            </a:r>
          </a:p>
          <a:p>
            <a:r>
              <a:rPr lang="fr-BE" sz="2000" b="1" dirty="0" err="1">
                <a:solidFill>
                  <a:schemeClr val="tx1">
                    <a:alpha val="80000"/>
                  </a:schemeClr>
                </a:solidFill>
                <a:latin typeface="+mj-lt"/>
              </a:rPr>
              <a:t>Which</a:t>
            </a:r>
            <a:r>
              <a:rPr lang="fr-BE" sz="2000" b="1" dirty="0">
                <a:solidFill>
                  <a:schemeClr val="tx1">
                    <a:alpha val="80000"/>
                  </a:schemeClr>
                </a:solidFill>
                <a:latin typeface="+mj-lt"/>
              </a:rPr>
              <a:t> </a:t>
            </a:r>
            <a:r>
              <a:rPr lang="fr-BE" sz="2000" b="1" dirty="0" err="1">
                <a:solidFill>
                  <a:schemeClr val="tx1">
                    <a:alpha val="80000"/>
                  </a:schemeClr>
                </a:solidFill>
                <a:latin typeface="+mj-lt"/>
              </a:rPr>
              <a:t>decarbonization</a:t>
            </a:r>
            <a:r>
              <a:rPr lang="fr-BE" sz="2000" b="1" dirty="0">
                <a:solidFill>
                  <a:schemeClr val="tx1">
                    <a:alpha val="80000"/>
                  </a:schemeClr>
                </a:solidFill>
                <a:latin typeface="+mj-lt"/>
              </a:rPr>
              <a:t> technologies </a:t>
            </a:r>
            <a:r>
              <a:rPr lang="fr-BE" sz="2000" b="1" dirty="0" err="1">
                <a:solidFill>
                  <a:schemeClr val="tx1">
                    <a:alpha val="80000"/>
                  </a:schemeClr>
                </a:solidFill>
                <a:latin typeface="+mj-lt"/>
              </a:rPr>
              <a:t>used</a:t>
            </a:r>
            <a:r>
              <a:rPr lang="fr-BE" sz="2000" b="1" dirty="0">
                <a:solidFill>
                  <a:schemeClr val="tx1">
                    <a:alpha val="80000"/>
                  </a:schemeClr>
                </a:solidFill>
                <a:latin typeface="+mj-lt"/>
              </a:rPr>
              <a:t> or to </a:t>
            </a:r>
            <a:r>
              <a:rPr lang="fr-BE" sz="2000" b="1" dirty="0" err="1">
                <a:solidFill>
                  <a:schemeClr val="tx1">
                    <a:alpha val="80000"/>
                  </a:schemeClr>
                </a:solidFill>
                <a:latin typeface="+mj-lt"/>
              </a:rPr>
              <a:t>be</a:t>
            </a:r>
            <a:r>
              <a:rPr lang="fr-BE" sz="2000" b="1" dirty="0">
                <a:solidFill>
                  <a:schemeClr val="tx1">
                    <a:alpha val="80000"/>
                  </a:schemeClr>
                </a:solidFill>
                <a:latin typeface="+mj-lt"/>
              </a:rPr>
              <a:t> </a:t>
            </a:r>
            <a:r>
              <a:rPr lang="fr-BE" sz="2000" b="1" dirty="0" err="1">
                <a:solidFill>
                  <a:schemeClr val="tx1">
                    <a:alpha val="80000"/>
                  </a:schemeClr>
                </a:solidFill>
                <a:latin typeface="+mj-lt"/>
              </a:rPr>
              <a:t>implemented</a:t>
            </a:r>
            <a:r>
              <a:rPr lang="fr-BE" sz="2000" b="1" dirty="0">
                <a:solidFill>
                  <a:schemeClr val="tx1">
                    <a:alpha val="80000"/>
                  </a:schemeClr>
                </a:solidFill>
                <a:latin typeface="+mj-lt"/>
              </a:rPr>
              <a:t> ?</a:t>
            </a:r>
          </a:p>
          <a:p>
            <a:r>
              <a:rPr lang="fr-BE" sz="2000" b="1" dirty="0" err="1">
                <a:solidFill>
                  <a:schemeClr val="tx1">
                    <a:alpha val="80000"/>
                  </a:schemeClr>
                </a:solidFill>
                <a:latin typeface="+mj-lt"/>
              </a:rPr>
              <a:t>Which</a:t>
            </a:r>
            <a:r>
              <a:rPr lang="fr-BE" sz="2000" b="1" dirty="0">
                <a:solidFill>
                  <a:schemeClr val="tx1">
                    <a:alpha val="80000"/>
                  </a:schemeClr>
                </a:solidFill>
                <a:latin typeface="+mj-lt"/>
              </a:rPr>
              <a:t> </a:t>
            </a:r>
            <a:r>
              <a:rPr lang="fr-BE" sz="2000" b="1" dirty="0" err="1">
                <a:solidFill>
                  <a:schemeClr val="tx1">
                    <a:alpha val="80000"/>
                  </a:schemeClr>
                </a:solidFill>
                <a:latin typeface="+mj-lt"/>
              </a:rPr>
              <a:t>financing</a:t>
            </a:r>
            <a:r>
              <a:rPr lang="fr-BE" sz="2000" b="1" dirty="0">
                <a:solidFill>
                  <a:schemeClr val="tx1">
                    <a:alpha val="80000"/>
                  </a:schemeClr>
                </a:solidFill>
                <a:latin typeface="+mj-lt"/>
              </a:rPr>
              <a:t> </a:t>
            </a:r>
            <a:r>
              <a:rPr lang="fr-BE" sz="2000" b="1" dirty="0" err="1">
                <a:solidFill>
                  <a:schemeClr val="tx1">
                    <a:alpha val="80000"/>
                  </a:schemeClr>
                </a:solidFill>
                <a:latin typeface="+mj-lt"/>
              </a:rPr>
              <a:t>means</a:t>
            </a:r>
            <a:r>
              <a:rPr lang="fr-BE" sz="2000" b="1" dirty="0">
                <a:solidFill>
                  <a:schemeClr val="tx1">
                    <a:alpha val="80000"/>
                  </a:schemeClr>
                </a:solidFill>
                <a:latin typeface="+mj-lt"/>
              </a:rPr>
              <a:t> for </a:t>
            </a:r>
            <a:r>
              <a:rPr lang="fr-BE" sz="2000" b="1" dirty="0" err="1">
                <a:solidFill>
                  <a:schemeClr val="tx1">
                    <a:alpha val="80000"/>
                  </a:schemeClr>
                </a:solidFill>
                <a:latin typeface="+mj-lt"/>
              </a:rPr>
              <a:t>such</a:t>
            </a:r>
            <a:r>
              <a:rPr lang="fr-BE" sz="2000" b="1" dirty="0">
                <a:solidFill>
                  <a:schemeClr val="tx1">
                    <a:alpha val="80000"/>
                  </a:schemeClr>
                </a:solidFill>
                <a:latin typeface="+mj-lt"/>
              </a:rPr>
              <a:t> </a:t>
            </a:r>
            <a:r>
              <a:rPr lang="fr-BE" sz="2000" b="1" dirty="0" err="1">
                <a:solidFill>
                  <a:schemeClr val="tx1">
                    <a:alpha val="80000"/>
                  </a:schemeClr>
                </a:solidFill>
                <a:latin typeface="+mj-lt"/>
              </a:rPr>
              <a:t>decarbonization</a:t>
            </a:r>
            <a:r>
              <a:rPr lang="fr-BE" sz="2000" b="1" dirty="0">
                <a:solidFill>
                  <a:schemeClr val="tx1">
                    <a:alpha val="80000"/>
                  </a:schemeClr>
                </a:solidFill>
                <a:latin typeface="+mj-lt"/>
              </a:rPr>
              <a:t> technologies ? </a:t>
            </a:r>
          </a:p>
          <a:p>
            <a:endParaRPr lang="fr-BE" sz="2000" b="1" dirty="0">
              <a:solidFill>
                <a:schemeClr val="tx1">
                  <a:alpha val="80000"/>
                </a:schemeClr>
              </a:solidFill>
              <a:latin typeface="+mj-lt"/>
            </a:endParaRPr>
          </a:p>
          <a:p>
            <a:pPr marL="0" indent="0">
              <a:buNone/>
            </a:pPr>
            <a:r>
              <a:rPr lang="fr-BE" sz="2000" b="1" u="sng" dirty="0">
                <a:solidFill>
                  <a:schemeClr val="tx1">
                    <a:alpha val="80000"/>
                  </a:schemeClr>
                </a:solidFill>
              </a:rPr>
              <a:t>4 key issues </a:t>
            </a:r>
            <a:r>
              <a:rPr lang="fr-BE" sz="2000" b="1" dirty="0">
                <a:solidFill>
                  <a:schemeClr val="tx1">
                    <a:alpha val="80000"/>
                  </a:schemeClr>
                </a:solidFill>
              </a:rPr>
              <a:t>: </a:t>
            </a:r>
            <a:r>
              <a:rPr lang="fr-BE" sz="2000" b="1" dirty="0">
                <a:solidFill>
                  <a:schemeClr val="tx1">
                    <a:alpha val="80000"/>
                  </a:schemeClr>
                </a:solidFill>
                <a:latin typeface="+mj-lt"/>
              </a:rPr>
              <a:t>solutions, </a:t>
            </a:r>
            <a:r>
              <a:rPr lang="fr-BE" sz="2000" b="1" dirty="0" err="1">
                <a:solidFill>
                  <a:schemeClr val="tx1">
                    <a:alpha val="80000"/>
                  </a:schemeClr>
                </a:solidFill>
                <a:latin typeface="+mj-lt"/>
              </a:rPr>
              <a:t>targets</a:t>
            </a:r>
            <a:r>
              <a:rPr lang="fr-BE" sz="2000" b="1" dirty="0">
                <a:solidFill>
                  <a:schemeClr val="tx1">
                    <a:alpha val="80000"/>
                  </a:schemeClr>
                </a:solidFill>
                <a:latin typeface="+mj-lt"/>
              </a:rPr>
              <a:t>, </a:t>
            </a:r>
            <a:r>
              <a:rPr lang="fr-BE" sz="2000" b="1" dirty="0" err="1">
                <a:solidFill>
                  <a:schemeClr val="tx1">
                    <a:alpha val="80000"/>
                  </a:schemeClr>
                </a:solidFill>
                <a:latin typeface="+mj-lt"/>
              </a:rPr>
              <a:t>calendar</a:t>
            </a:r>
            <a:r>
              <a:rPr lang="fr-BE" sz="2000" b="1" dirty="0">
                <a:solidFill>
                  <a:schemeClr val="tx1">
                    <a:alpha val="80000"/>
                  </a:schemeClr>
                </a:solidFill>
                <a:latin typeface="+mj-lt"/>
              </a:rPr>
              <a:t> and </a:t>
            </a:r>
            <a:r>
              <a:rPr lang="fr-BE" sz="2000" b="1" dirty="0" err="1">
                <a:solidFill>
                  <a:schemeClr val="tx1">
                    <a:alpha val="80000"/>
                  </a:schemeClr>
                </a:solidFill>
                <a:latin typeface="+mj-lt"/>
              </a:rPr>
              <a:t>investment</a:t>
            </a:r>
            <a:r>
              <a:rPr lang="fr-BE" sz="2000" b="1" dirty="0">
                <a:solidFill>
                  <a:schemeClr val="tx1">
                    <a:alpha val="80000"/>
                  </a:schemeClr>
                </a:solidFill>
                <a:latin typeface="+mj-lt"/>
              </a:rPr>
              <a:t> </a:t>
            </a:r>
            <a:r>
              <a:rPr lang="fr-BE" sz="2000" b="1" dirty="0" err="1">
                <a:solidFill>
                  <a:schemeClr val="tx1">
                    <a:alpha val="80000"/>
                  </a:schemeClr>
                </a:solidFill>
                <a:latin typeface="+mj-lt"/>
              </a:rPr>
              <a:t>costs</a:t>
            </a:r>
            <a:r>
              <a:rPr lang="fr-BE" sz="2000" b="1" dirty="0">
                <a:solidFill>
                  <a:schemeClr val="tx1">
                    <a:alpha val="80000"/>
                  </a:schemeClr>
                </a:solidFill>
                <a:latin typeface="+mj-lt"/>
              </a:rPr>
              <a:t> </a:t>
            </a:r>
          </a:p>
          <a:p>
            <a:endParaRPr lang="fr-BE" sz="2000" b="1" dirty="0">
              <a:solidFill>
                <a:schemeClr val="tx1">
                  <a:alpha val="80000"/>
                </a:schemeClr>
              </a:solidFill>
              <a:latin typeface="+mj-lt"/>
            </a:endParaRPr>
          </a:p>
          <a:p>
            <a:endParaRPr lang="fr-BE" sz="2000" dirty="0">
              <a:solidFill>
                <a:schemeClr val="tx1">
                  <a:alpha val="80000"/>
                </a:schemeClr>
              </a:solidFill>
            </a:endParaRPr>
          </a:p>
        </p:txBody>
      </p:sp>
      <p:sp>
        <p:nvSpPr>
          <p:cNvPr id="31"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33" name="Straight Connector 32">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6" name="Encre 5">
                <a:extLst>
                  <a:ext uri="{FF2B5EF4-FFF2-40B4-BE49-F238E27FC236}">
                    <a16:creationId xmlns:a16="http://schemas.microsoft.com/office/drawing/2014/main" id="{714E0EB7-04DB-3BAE-8926-5C2709F9C748}"/>
                  </a:ext>
                </a:extLst>
              </p14:cNvPr>
              <p14:cNvContentPartPr/>
              <p14:nvPr/>
            </p14:nvContentPartPr>
            <p14:xfrm>
              <a:off x="11112840" y="3635958"/>
              <a:ext cx="333360" cy="379080"/>
            </p14:xfrm>
          </p:contentPart>
        </mc:Choice>
        <mc:Fallback xmlns="">
          <p:pic>
            <p:nvPicPr>
              <p:cNvPr id="6" name="Encre 5">
                <a:extLst>
                  <a:ext uri="{FF2B5EF4-FFF2-40B4-BE49-F238E27FC236}">
                    <a16:creationId xmlns:a16="http://schemas.microsoft.com/office/drawing/2014/main" id="{714E0EB7-04DB-3BAE-8926-5C2709F9C748}"/>
                  </a:ext>
                </a:extLst>
              </p:cNvPr>
              <p:cNvPicPr/>
              <p:nvPr/>
            </p:nvPicPr>
            <p:blipFill>
              <a:blip r:embed="rId4"/>
              <a:stretch>
                <a:fillRect/>
              </a:stretch>
            </p:blipFill>
            <p:spPr>
              <a:xfrm>
                <a:off x="11106720" y="3629838"/>
                <a:ext cx="345600" cy="391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Encre 6">
                <a:extLst>
                  <a:ext uri="{FF2B5EF4-FFF2-40B4-BE49-F238E27FC236}">
                    <a16:creationId xmlns:a16="http://schemas.microsoft.com/office/drawing/2014/main" id="{1935D35F-97DB-A269-EE00-454113F43D0B}"/>
                  </a:ext>
                </a:extLst>
              </p14:cNvPr>
              <p14:cNvContentPartPr/>
              <p14:nvPr/>
            </p14:nvContentPartPr>
            <p14:xfrm>
              <a:off x="5583240" y="5798478"/>
              <a:ext cx="360" cy="360"/>
            </p14:xfrm>
          </p:contentPart>
        </mc:Choice>
        <mc:Fallback xmlns="">
          <p:pic>
            <p:nvPicPr>
              <p:cNvPr id="7" name="Encre 6">
                <a:extLst>
                  <a:ext uri="{FF2B5EF4-FFF2-40B4-BE49-F238E27FC236}">
                    <a16:creationId xmlns:a16="http://schemas.microsoft.com/office/drawing/2014/main" id="{1935D35F-97DB-A269-EE00-454113F43D0B}"/>
                  </a:ext>
                </a:extLst>
              </p:cNvPr>
              <p:cNvPicPr/>
              <p:nvPr/>
            </p:nvPicPr>
            <p:blipFill>
              <a:blip r:embed="rId6"/>
              <a:stretch>
                <a:fillRect/>
              </a:stretch>
            </p:blipFill>
            <p:spPr>
              <a:xfrm>
                <a:off x="5577120" y="579235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Encre 8">
                <a:extLst>
                  <a:ext uri="{FF2B5EF4-FFF2-40B4-BE49-F238E27FC236}">
                    <a16:creationId xmlns:a16="http://schemas.microsoft.com/office/drawing/2014/main" id="{B3362F30-3CF8-5C0D-709B-020E84E6C0F5}"/>
                  </a:ext>
                </a:extLst>
              </p14:cNvPr>
              <p14:cNvContentPartPr/>
              <p14:nvPr/>
            </p14:nvContentPartPr>
            <p14:xfrm>
              <a:off x="5583240" y="5703438"/>
              <a:ext cx="10080" cy="41400"/>
            </p14:xfrm>
          </p:contentPart>
        </mc:Choice>
        <mc:Fallback xmlns="">
          <p:pic>
            <p:nvPicPr>
              <p:cNvPr id="9" name="Encre 8">
                <a:extLst>
                  <a:ext uri="{FF2B5EF4-FFF2-40B4-BE49-F238E27FC236}">
                    <a16:creationId xmlns:a16="http://schemas.microsoft.com/office/drawing/2014/main" id="{B3362F30-3CF8-5C0D-709B-020E84E6C0F5}"/>
                  </a:ext>
                </a:extLst>
              </p:cNvPr>
              <p:cNvPicPr/>
              <p:nvPr/>
            </p:nvPicPr>
            <p:blipFill>
              <a:blip r:embed="rId8"/>
              <a:stretch>
                <a:fillRect/>
              </a:stretch>
            </p:blipFill>
            <p:spPr>
              <a:xfrm>
                <a:off x="5577120" y="5697318"/>
                <a:ext cx="223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1" name="Encre 20">
                <a:extLst>
                  <a:ext uri="{FF2B5EF4-FFF2-40B4-BE49-F238E27FC236}">
                    <a16:creationId xmlns:a16="http://schemas.microsoft.com/office/drawing/2014/main" id="{7328F503-97A7-E5E4-98BD-A46F8E1C5F65}"/>
                  </a:ext>
                </a:extLst>
              </p14:cNvPr>
              <p14:cNvContentPartPr/>
              <p14:nvPr/>
            </p14:nvContentPartPr>
            <p14:xfrm>
              <a:off x="1516680" y="-763962"/>
              <a:ext cx="4680" cy="360"/>
            </p14:xfrm>
          </p:contentPart>
        </mc:Choice>
        <mc:Fallback xmlns="">
          <p:pic>
            <p:nvPicPr>
              <p:cNvPr id="21" name="Encre 20">
                <a:extLst>
                  <a:ext uri="{FF2B5EF4-FFF2-40B4-BE49-F238E27FC236}">
                    <a16:creationId xmlns:a16="http://schemas.microsoft.com/office/drawing/2014/main" id="{7328F503-97A7-E5E4-98BD-A46F8E1C5F65}"/>
                  </a:ext>
                </a:extLst>
              </p:cNvPr>
              <p:cNvPicPr/>
              <p:nvPr/>
            </p:nvPicPr>
            <p:blipFill>
              <a:blip r:embed="rId6"/>
              <a:stretch>
                <a:fillRect/>
              </a:stretch>
            </p:blipFill>
            <p:spPr>
              <a:xfrm>
                <a:off x="1510560" y="-770082"/>
                <a:ext cx="16920" cy="12600"/>
              </a:xfrm>
              <a:prstGeom prst="rect">
                <a:avLst/>
              </a:prstGeom>
            </p:spPr>
          </p:pic>
        </mc:Fallback>
      </mc:AlternateContent>
      <p:sp>
        <p:nvSpPr>
          <p:cNvPr id="26" name="Rectangle 25">
            <a:extLst>
              <a:ext uri="{FF2B5EF4-FFF2-40B4-BE49-F238E27FC236}">
                <a16:creationId xmlns:a16="http://schemas.microsoft.com/office/drawing/2014/main" id="{15C23CF4-FF55-A84B-66D6-1B0F79199FB2}"/>
              </a:ext>
            </a:extLst>
          </p:cNvPr>
          <p:cNvSpPr/>
          <p:nvPr/>
        </p:nvSpPr>
        <p:spPr>
          <a:xfrm>
            <a:off x="954593" y="374394"/>
            <a:ext cx="562087" cy="17975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942FF037-324A-7C4F-C8D1-35DF47BBA411}"/>
              </a:ext>
            </a:extLst>
          </p:cNvPr>
          <p:cNvSpPr/>
          <p:nvPr/>
        </p:nvSpPr>
        <p:spPr>
          <a:xfrm>
            <a:off x="361741" y="1084507"/>
            <a:ext cx="527815" cy="20525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0A817D0F-34ED-A399-9BB6-25D75CD992B3}"/>
              </a:ext>
            </a:extLst>
          </p:cNvPr>
          <p:cNvSpPr/>
          <p:nvPr/>
        </p:nvSpPr>
        <p:spPr>
          <a:xfrm>
            <a:off x="11446200" y="3429000"/>
            <a:ext cx="333360" cy="3429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a:extLst>
              <a:ext uri="{FF2B5EF4-FFF2-40B4-BE49-F238E27FC236}">
                <a16:creationId xmlns:a16="http://schemas.microsoft.com/office/drawing/2014/main" id="{CD8B4CD4-305A-9A3E-EFA3-5B51716AD46F}"/>
              </a:ext>
            </a:extLst>
          </p:cNvPr>
          <p:cNvSpPr/>
          <p:nvPr/>
        </p:nvSpPr>
        <p:spPr>
          <a:xfrm flipH="1">
            <a:off x="5334528" y="5692504"/>
            <a:ext cx="316464" cy="3434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numéro de diapositive 4">
            <a:extLst>
              <a:ext uri="{FF2B5EF4-FFF2-40B4-BE49-F238E27FC236}">
                <a16:creationId xmlns:a16="http://schemas.microsoft.com/office/drawing/2014/main" id="{E32AA077-4FE5-4556-66DC-27F700CD5201}"/>
              </a:ext>
            </a:extLst>
          </p:cNvPr>
          <p:cNvSpPr>
            <a:spLocks noGrp="1"/>
          </p:cNvSpPr>
          <p:nvPr>
            <p:ph type="sldNum" sz="quarter" idx="12"/>
          </p:nvPr>
        </p:nvSpPr>
        <p:spPr>
          <a:xfrm>
            <a:off x="11796920" y="40997"/>
            <a:ext cx="333361" cy="365125"/>
          </a:xfrm>
        </p:spPr>
        <p:txBody>
          <a:bodyPr/>
          <a:lstStyle/>
          <a:p>
            <a:fld id="{27216716-3AC1-4E85-B45B-3972F6048731}" type="slidenum">
              <a:rPr lang="fr-BE" sz="1800" b="1" smtClean="0"/>
              <a:t>2</a:t>
            </a:fld>
            <a:endParaRPr lang="fr-BE" sz="1800" b="1" dirty="0"/>
          </a:p>
        </p:txBody>
      </p:sp>
    </p:spTree>
    <p:extLst>
      <p:ext uri="{BB962C8B-B14F-4D97-AF65-F5344CB8AC3E}">
        <p14:creationId xmlns:p14="http://schemas.microsoft.com/office/powerpoint/2010/main" val="41122322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alpha val="91000"/>
          </a:schemeClr>
        </a:solidFill>
        <a:effectLst/>
      </p:bgPr>
    </p:bg>
    <p:spTree>
      <p:nvGrpSpPr>
        <p:cNvPr id="1" name=""/>
        <p:cNvGrpSpPr/>
        <p:nvPr/>
      </p:nvGrpSpPr>
      <p:grpSpPr>
        <a:xfrm>
          <a:off x="0" y="0"/>
          <a:ext cx="0" cy="0"/>
          <a:chOff x="0" y="0"/>
          <a:chExt cx="0" cy="0"/>
        </a:xfrm>
      </p:grpSpPr>
      <p:pic>
        <p:nvPicPr>
          <p:cNvPr id="7" name="Image 6" descr="Une image contenant cylindre, croquis, tuyau, industrie&#10;&#10;Le contenu généré par l’IA peut être incorrect.">
            <a:extLst>
              <a:ext uri="{FF2B5EF4-FFF2-40B4-BE49-F238E27FC236}">
                <a16:creationId xmlns:a16="http://schemas.microsoft.com/office/drawing/2014/main" id="{8AE771B6-BDB2-5799-A54E-0FD334593563}"/>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0" y="1226128"/>
            <a:ext cx="12192000" cy="5631872"/>
          </a:xfrm>
          <a:prstGeom prst="rect">
            <a:avLst/>
          </a:prstGeom>
        </p:spPr>
      </p:pic>
      <p:pic>
        <p:nvPicPr>
          <p:cNvPr id="4" name="Image 3">
            <a:extLst>
              <a:ext uri="{FF2B5EF4-FFF2-40B4-BE49-F238E27FC236}">
                <a16:creationId xmlns:a16="http://schemas.microsoft.com/office/drawing/2014/main" id="{65F85AF5-52D9-0576-9203-012ADD65BE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12192000" cy="1226128"/>
          </a:xfrm>
          <a:prstGeom prst="rect">
            <a:avLst/>
          </a:prstGeom>
        </p:spPr>
      </p:pic>
      <p:sp>
        <p:nvSpPr>
          <p:cNvPr id="2" name="Titre 1">
            <a:extLst>
              <a:ext uri="{FF2B5EF4-FFF2-40B4-BE49-F238E27FC236}">
                <a16:creationId xmlns:a16="http://schemas.microsoft.com/office/drawing/2014/main" id="{8B848D37-5C30-8CF6-8821-F7AB3283D712}"/>
              </a:ext>
            </a:extLst>
          </p:cNvPr>
          <p:cNvSpPr>
            <a:spLocks noGrp="1"/>
          </p:cNvSpPr>
          <p:nvPr>
            <p:ph type="title"/>
          </p:nvPr>
        </p:nvSpPr>
        <p:spPr>
          <a:xfrm>
            <a:off x="838200" y="365125"/>
            <a:ext cx="10515600" cy="5811838"/>
          </a:xfrm>
          <a:noFill/>
          <a:effectLst>
            <a:outerShdw blurRad="50800" dist="50800" dir="5400000" algn="ctr" rotWithShape="0">
              <a:srgbClr val="000000"/>
            </a:outerShdw>
            <a:reflection endPos="65000" dist="50800" dir="5400000" sy="-100000" algn="bl" rotWithShape="0"/>
          </a:effectLst>
          <a:scene3d>
            <a:camera prst="orthographicFront"/>
            <a:lightRig rig="threePt" dir="t"/>
          </a:scene3d>
          <a:sp3d prstMaterial="clear"/>
        </p:spPr>
        <p:txBody>
          <a:bodyPr>
            <a:normAutofit/>
          </a:bodyPr>
          <a:lstStyle/>
          <a:p>
            <a:br>
              <a:rPr lang="fr-BE" dirty="0"/>
            </a:br>
            <a:endParaRPr lang="fr-BE" dirty="0"/>
          </a:p>
        </p:txBody>
      </p:sp>
      <p:sp>
        <p:nvSpPr>
          <p:cNvPr id="6" name="ZoneTexte 5">
            <a:extLst>
              <a:ext uri="{FF2B5EF4-FFF2-40B4-BE49-F238E27FC236}">
                <a16:creationId xmlns:a16="http://schemas.microsoft.com/office/drawing/2014/main" id="{1D6D20B7-7295-1C62-CE31-27C5025ECE22}"/>
              </a:ext>
            </a:extLst>
          </p:cNvPr>
          <p:cNvSpPr txBox="1"/>
          <p:nvPr/>
        </p:nvSpPr>
        <p:spPr>
          <a:xfrm>
            <a:off x="0" y="0"/>
            <a:ext cx="12192000" cy="1107996"/>
          </a:xfrm>
          <a:prstGeom prst="rect">
            <a:avLst/>
          </a:prstGeom>
          <a:noFill/>
        </p:spPr>
        <p:txBody>
          <a:bodyPr wrap="square">
            <a:spAutoFit/>
          </a:bodyPr>
          <a:lstStyle/>
          <a:p>
            <a:pPr marL="0" indent="0">
              <a:buNone/>
            </a:pPr>
            <a:r>
              <a:rPr lang="fr-BE" sz="2200" b="1" i="1" dirty="0">
                <a:solidFill>
                  <a:schemeClr val="bg1"/>
                </a:solidFill>
              </a:rPr>
              <a:t>Quel rôle de l’hydrogène dans la transition énergétique, en particulier pour la décarbonation ? </a:t>
            </a:r>
          </a:p>
          <a:p>
            <a:pPr marL="0" indent="0">
              <a:buNone/>
            </a:pPr>
            <a:r>
              <a:rPr lang="fr-BE" sz="2200" b="1" i="1" dirty="0">
                <a:solidFill>
                  <a:schemeClr val="bg1"/>
                </a:solidFill>
              </a:rPr>
              <a:t>Mirage ou réalité ? 10/2025</a:t>
            </a:r>
          </a:p>
          <a:p>
            <a:pPr marL="0" indent="0">
              <a:buNone/>
            </a:pPr>
            <a:r>
              <a:rPr lang="fr-BE" sz="2200" b="1" dirty="0">
                <a:solidFill>
                  <a:schemeClr val="bg1"/>
                </a:solidFill>
              </a:rPr>
              <a:t>Raphaël TILOT , CEO John Cockerill </a:t>
            </a:r>
            <a:r>
              <a:rPr lang="fr-BE" sz="2200" b="1" dirty="0" err="1">
                <a:solidFill>
                  <a:schemeClr val="bg1"/>
                </a:solidFill>
              </a:rPr>
              <a:t>Hydrogen</a:t>
            </a:r>
            <a:endParaRPr lang="fr-BE" sz="2200" b="1" dirty="0">
              <a:solidFill>
                <a:schemeClr val="bg1"/>
              </a:solidFill>
            </a:endParaRPr>
          </a:p>
        </p:txBody>
      </p:sp>
      <p:sp>
        <p:nvSpPr>
          <p:cNvPr id="9" name="Espace réservé du numéro de diapositive 4">
            <a:extLst>
              <a:ext uri="{FF2B5EF4-FFF2-40B4-BE49-F238E27FC236}">
                <a16:creationId xmlns:a16="http://schemas.microsoft.com/office/drawing/2014/main" id="{F9703BE4-441B-0C45-1309-953EDC7DF888}"/>
              </a:ext>
            </a:extLst>
          </p:cNvPr>
          <p:cNvSpPr txBox="1">
            <a:spLocks/>
          </p:cNvSpPr>
          <p:nvPr/>
        </p:nvSpPr>
        <p:spPr>
          <a:xfrm>
            <a:off x="11650338" y="0"/>
            <a:ext cx="541661"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216716-3AC1-4E85-B45B-3972F6048731}" type="slidenum">
              <a:rPr lang="fr-BE" sz="1800" smtClean="0">
                <a:solidFill>
                  <a:schemeClr val="bg1"/>
                </a:solidFill>
              </a:rPr>
              <a:pPr/>
              <a:t>20</a:t>
            </a:fld>
            <a:endParaRPr lang="fr-BE" sz="1800" dirty="0">
              <a:solidFill>
                <a:schemeClr val="bg1"/>
              </a:solidFill>
            </a:endParaRPr>
          </a:p>
        </p:txBody>
      </p:sp>
      <p:sp>
        <p:nvSpPr>
          <p:cNvPr id="13" name="Espace réservé du contenu 12">
            <a:extLst>
              <a:ext uri="{FF2B5EF4-FFF2-40B4-BE49-F238E27FC236}">
                <a16:creationId xmlns:a16="http://schemas.microsoft.com/office/drawing/2014/main" id="{87D06FDD-7FE1-A923-9BEE-C1DEAFB6B77E}"/>
              </a:ext>
            </a:extLst>
          </p:cNvPr>
          <p:cNvSpPr>
            <a:spLocks noGrp="1"/>
          </p:cNvSpPr>
          <p:nvPr>
            <p:ph idx="1"/>
          </p:nvPr>
        </p:nvSpPr>
        <p:spPr>
          <a:xfrm>
            <a:off x="1" y="1285192"/>
            <a:ext cx="12191999" cy="5513742"/>
          </a:xfrm>
        </p:spPr>
        <p:txBody>
          <a:bodyPr>
            <a:normAutofit/>
          </a:bodyPr>
          <a:lstStyle/>
          <a:p>
            <a:pPr marL="0" indent="0">
              <a:buNone/>
            </a:pPr>
            <a:r>
              <a:rPr lang="fr-BE" sz="1900" b="1" u="sng" dirty="0" err="1"/>
              <a:t>Hydrogen</a:t>
            </a:r>
            <a:r>
              <a:rPr lang="fr-BE" sz="1900" b="1" u="sng" dirty="0"/>
              <a:t> :</a:t>
            </a:r>
            <a:r>
              <a:rPr lang="fr-BE" sz="1900" b="1" dirty="0"/>
              <a:t>   as </a:t>
            </a:r>
            <a:r>
              <a:rPr lang="fr-BE" sz="1900" b="1" dirty="0" err="1"/>
              <a:t>energy</a:t>
            </a:r>
            <a:r>
              <a:rPr lang="fr-BE" sz="1900" b="1" dirty="0"/>
              <a:t> </a:t>
            </a:r>
            <a:r>
              <a:rPr lang="fr-BE" sz="1900" b="1" dirty="0" err="1"/>
              <a:t>vector</a:t>
            </a:r>
            <a:r>
              <a:rPr lang="fr-BE" sz="1900" b="1" dirty="0"/>
              <a:t> and as </a:t>
            </a:r>
            <a:r>
              <a:rPr lang="fr-BE" sz="1900" b="1" dirty="0" err="1"/>
              <a:t>reductant</a:t>
            </a:r>
            <a:r>
              <a:rPr lang="fr-BE" sz="1900" b="1" dirty="0"/>
              <a:t> to </a:t>
            </a:r>
            <a:r>
              <a:rPr lang="fr-BE" sz="1900" b="1" dirty="0" err="1"/>
              <a:t>decarbonize</a:t>
            </a:r>
            <a:r>
              <a:rPr lang="fr-BE" sz="1900" b="1" dirty="0"/>
              <a:t> « hard-to-</a:t>
            </a:r>
            <a:r>
              <a:rPr lang="fr-BE" sz="1900" b="1" dirty="0" err="1"/>
              <a:t>abate</a:t>
            </a:r>
            <a:r>
              <a:rPr lang="fr-BE" sz="1900" b="1" dirty="0"/>
              <a:t> » industries  </a:t>
            </a:r>
          </a:p>
          <a:p>
            <a:pPr marL="0" indent="0">
              <a:buNone/>
            </a:pPr>
            <a:r>
              <a:rPr lang="fr-BE" sz="1900" b="1" dirty="0"/>
              <a:t>                       </a:t>
            </a:r>
            <a:r>
              <a:rPr lang="fr-BE" sz="1900" b="1" dirty="0" err="1"/>
              <a:t>hydrogen</a:t>
            </a:r>
            <a:r>
              <a:rPr lang="fr-BE" sz="1900" b="1" dirty="0"/>
              <a:t> production by </a:t>
            </a:r>
            <a:r>
              <a:rPr lang="fr-BE" sz="1900" b="1" dirty="0" err="1"/>
              <a:t>electrolysis</a:t>
            </a:r>
            <a:r>
              <a:rPr lang="fr-BE" sz="1900" b="1" dirty="0"/>
              <a:t> of water </a:t>
            </a:r>
          </a:p>
          <a:p>
            <a:pPr marL="0" indent="0">
              <a:buNone/>
            </a:pPr>
            <a:r>
              <a:rPr lang="fr-BE" sz="1900" b="1" dirty="0"/>
              <a:t>                       </a:t>
            </a:r>
            <a:r>
              <a:rPr lang="fr-BE" sz="1900" b="1" dirty="0" err="1"/>
              <a:t>integration</a:t>
            </a:r>
            <a:r>
              <a:rPr lang="fr-BE" sz="1900" b="1" dirty="0"/>
              <a:t> of </a:t>
            </a:r>
            <a:r>
              <a:rPr lang="fr-BE" sz="1900" b="1" dirty="0" err="1"/>
              <a:t>electrolysers</a:t>
            </a:r>
            <a:r>
              <a:rPr lang="fr-BE" sz="1900" b="1" dirty="0"/>
              <a:t> </a:t>
            </a:r>
            <a:r>
              <a:rPr lang="fr-BE" sz="1900" b="1" dirty="0" err="1"/>
              <a:t>with</a:t>
            </a:r>
            <a:r>
              <a:rPr lang="fr-BE" sz="1900" b="1" dirty="0"/>
              <a:t> </a:t>
            </a:r>
            <a:r>
              <a:rPr lang="fr-BE" sz="1900" b="1" dirty="0" err="1"/>
              <a:t>electricity</a:t>
            </a:r>
            <a:r>
              <a:rPr lang="fr-BE" sz="1900" b="1" dirty="0"/>
              <a:t> </a:t>
            </a:r>
            <a:r>
              <a:rPr lang="fr-BE" sz="1900" b="1" dirty="0" err="1"/>
              <a:t>from</a:t>
            </a:r>
            <a:r>
              <a:rPr lang="fr-BE" sz="1900" b="1" dirty="0"/>
              <a:t> </a:t>
            </a:r>
            <a:r>
              <a:rPr lang="fr-BE" sz="1900" b="1" dirty="0" err="1"/>
              <a:t>renewable</a:t>
            </a:r>
            <a:r>
              <a:rPr lang="fr-BE" sz="1900" b="1" dirty="0"/>
              <a:t> sources and </a:t>
            </a:r>
            <a:r>
              <a:rPr lang="fr-BE" sz="1900" b="1" dirty="0" err="1"/>
              <a:t>nuclear</a:t>
            </a:r>
            <a:r>
              <a:rPr lang="fr-BE" sz="1900" b="1" dirty="0"/>
              <a:t> plants </a:t>
            </a:r>
          </a:p>
          <a:p>
            <a:pPr marL="0" indent="0">
              <a:buNone/>
            </a:pPr>
            <a:r>
              <a:rPr lang="fr-BE" sz="1900" b="1" dirty="0"/>
              <a:t>                       </a:t>
            </a:r>
            <a:r>
              <a:rPr lang="fr-BE" sz="1900" b="1" dirty="0" err="1"/>
              <a:t>available</a:t>
            </a:r>
            <a:r>
              <a:rPr lang="fr-BE" sz="1900" b="1" dirty="0"/>
              <a:t> as </a:t>
            </a:r>
            <a:r>
              <a:rPr lang="fr-BE" sz="1900" b="1" dirty="0" err="1"/>
              <a:t>molecule</a:t>
            </a:r>
            <a:r>
              <a:rPr lang="fr-BE" sz="1900" b="1" dirty="0"/>
              <a:t> (H</a:t>
            </a:r>
            <a:r>
              <a:rPr lang="fr-BE" sz="1600" b="1" baseline="-25000" dirty="0"/>
              <a:t>2</a:t>
            </a:r>
            <a:r>
              <a:rPr lang="fr-BE" sz="1900" b="1" dirty="0"/>
              <a:t>) and as e-</a:t>
            </a:r>
            <a:r>
              <a:rPr lang="fr-BE" sz="1900" b="1" dirty="0" err="1"/>
              <a:t>molecules</a:t>
            </a:r>
            <a:r>
              <a:rPr lang="fr-BE" sz="1900" b="1" dirty="0"/>
              <a:t> (</a:t>
            </a:r>
            <a:r>
              <a:rPr lang="fr-BE" sz="1900" b="1" dirty="0" err="1"/>
              <a:t>ammonia</a:t>
            </a:r>
            <a:r>
              <a:rPr lang="fr-BE" sz="1900" b="1" dirty="0"/>
              <a:t> CH</a:t>
            </a:r>
            <a:r>
              <a:rPr lang="fr-BE" sz="1600" b="1" baseline="-25000" dirty="0"/>
              <a:t>3</a:t>
            </a:r>
            <a:r>
              <a:rPr lang="fr-BE" sz="1900" b="1" dirty="0"/>
              <a:t> and </a:t>
            </a:r>
            <a:r>
              <a:rPr lang="fr-BE" sz="1900" b="1" dirty="0" err="1"/>
              <a:t>methanol</a:t>
            </a:r>
            <a:r>
              <a:rPr lang="fr-BE" sz="1900" b="1" dirty="0"/>
              <a:t> CH</a:t>
            </a:r>
            <a:r>
              <a:rPr lang="fr-BE" sz="1600" b="1" baseline="-25000" dirty="0"/>
              <a:t>3</a:t>
            </a:r>
            <a:r>
              <a:rPr lang="fr-BE" sz="1900" b="1" dirty="0"/>
              <a:t>OH)</a:t>
            </a:r>
          </a:p>
          <a:p>
            <a:pPr marL="0" indent="0">
              <a:buNone/>
            </a:pPr>
            <a:endParaRPr lang="fr-BE" sz="1900" b="1" dirty="0"/>
          </a:p>
          <a:p>
            <a:pPr marL="0" indent="0">
              <a:buNone/>
            </a:pPr>
            <a:r>
              <a:rPr lang="fr-BE" sz="1900" b="1" u="sng" dirty="0" err="1"/>
              <a:t>Priority</a:t>
            </a:r>
            <a:r>
              <a:rPr lang="fr-BE" sz="1900" b="1" u="sng" dirty="0"/>
              <a:t> applications </a:t>
            </a:r>
            <a:r>
              <a:rPr lang="fr-BE" sz="1900" b="1" dirty="0"/>
              <a:t>: </a:t>
            </a:r>
            <a:r>
              <a:rPr lang="fr-BE" sz="1900" b="1" dirty="0" err="1"/>
              <a:t>feedstock</a:t>
            </a:r>
            <a:r>
              <a:rPr lang="fr-BE" sz="1900" b="1" dirty="0"/>
              <a:t> for </a:t>
            </a:r>
            <a:r>
              <a:rPr lang="fr-BE" sz="1900" b="1" dirty="0" err="1"/>
              <a:t>industrial</a:t>
            </a:r>
            <a:r>
              <a:rPr lang="fr-BE" sz="1900" b="1" dirty="0"/>
              <a:t> </a:t>
            </a:r>
            <a:r>
              <a:rPr lang="fr-BE" sz="1900" b="1" dirty="0" err="1"/>
              <a:t>processes</a:t>
            </a:r>
            <a:r>
              <a:rPr lang="fr-BE" sz="1900" b="1" dirty="0"/>
              <a:t> :  </a:t>
            </a:r>
            <a:r>
              <a:rPr lang="fr-BE" sz="1900" b="1" dirty="0" err="1"/>
              <a:t>fertilizers</a:t>
            </a:r>
            <a:r>
              <a:rPr lang="fr-BE" sz="1900" b="1" dirty="0"/>
              <a:t> , </a:t>
            </a:r>
            <a:r>
              <a:rPr lang="fr-BE" sz="1900" b="1" dirty="0" err="1"/>
              <a:t>refinery</a:t>
            </a:r>
            <a:r>
              <a:rPr lang="fr-BE" sz="1900" b="1" dirty="0"/>
              <a:t> and </a:t>
            </a:r>
            <a:r>
              <a:rPr lang="fr-BE" sz="1900" b="1" dirty="0" err="1"/>
              <a:t>steel</a:t>
            </a:r>
            <a:r>
              <a:rPr lang="fr-BE" sz="1900" b="1" dirty="0"/>
              <a:t> </a:t>
            </a:r>
          </a:p>
          <a:p>
            <a:pPr marL="0" indent="0">
              <a:buNone/>
            </a:pPr>
            <a:r>
              <a:rPr lang="fr-BE" sz="1900" b="1" dirty="0"/>
              <a:t>                                        </a:t>
            </a:r>
            <a:r>
              <a:rPr lang="fr-BE" sz="1900" b="1" dirty="0" err="1"/>
              <a:t>feedstock</a:t>
            </a:r>
            <a:r>
              <a:rPr lang="fr-BE" sz="1900" b="1" dirty="0"/>
              <a:t> for transport : road and maritime</a:t>
            </a:r>
          </a:p>
          <a:p>
            <a:pPr marL="0" indent="0">
              <a:buNone/>
            </a:pPr>
            <a:r>
              <a:rPr lang="fr-BE" sz="1900" b="1"/>
              <a:t>                                        feedstock</a:t>
            </a:r>
            <a:r>
              <a:rPr lang="fr-BE" sz="1900" b="1" dirty="0"/>
              <a:t> for </a:t>
            </a:r>
            <a:r>
              <a:rPr lang="fr-BE" sz="1900" b="1" dirty="0" err="1"/>
              <a:t>other</a:t>
            </a:r>
            <a:r>
              <a:rPr lang="fr-BE" sz="1900" b="1" dirty="0"/>
              <a:t> </a:t>
            </a:r>
            <a:r>
              <a:rPr lang="fr-BE" sz="1900" b="1" dirty="0" err="1"/>
              <a:t>specific</a:t>
            </a:r>
            <a:r>
              <a:rPr lang="fr-BE" sz="1900" b="1" dirty="0"/>
              <a:t> applications </a:t>
            </a:r>
          </a:p>
          <a:p>
            <a:pPr marL="0" indent="0">
              <a:buNone/>
            </a:pPr>
            <a:endParaRPr lang="fr-BE" sz="1900" b="1" dirty="0"/>
          </a:p>
          <a:p>
            <a:pPr marL="0" indent="0">
              <a:buNone/>
            </a:pPr>
            <a:r>
              <a:rPr lang="fr-BE" sz="1900" b="1" u="sng" dirty="0" err="1"/>
              <a:t>Hydrogen</a:t>
            </a:r>
            <a:r>
              <a:rPr lang="fr-BE" sz="1900" b="1" u="sng" dirty="0"/>
              <a:t> </a:t>
            </a:r>
            <a:r>
              <a:rPr lang="fr-BE" sz="1900" b="1" dirty="0"/>
              <a:t>:  a possible enabler for </a:t>
            </a:r>
            <a:r>
              <a:rPr lang="fr-BE" sz="1900" b="1" dirty="0" err="1"/>
              <a:t>energy</a:t>
            </a:r>
            <a:r>
              <a:rPr lang="fr-BE" sz="1900" b="1" dirty="0"/>
              <a:t> transition ?</a:t>
            </a:r>
          </a:p>
          <a:p>
            <a:pPr marL="0" indent="0">
              <a:buNone/>
            </a:pPr>
            <a:endParaRPr lang="fr-BE" sz="1900" b="1" dirty="0"/>
          </a:p>
          <a:p>
            <a:endParaRPr lang="fr-FR" dirty="0"/>
          </a:p>
        </p:txBody>
      </p:sp>
    </p:spTree>
    <p:extLst>
      <p:ext uri="{BB962C8B-B14F-4D97-AF65-F5344CB8AC3E}">
        <p14:creationId xmlns:p14="http://schemas.microsoft.com/office/powerpoint/2010/main" val="32464716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F9CC5-16F9-8125-8BF2-A49C7716F040}"/>
            </a:ext>
          </a:extLst>
        </p:cNvPr>
        <p:cNvGrpSpPr/>
        <p:nvPr/>
      </p:nvGrpSpPr>
      <p:grpSpPr>
        <a:xfrm>
          <a:off x="0" y="0"/>
          <a:ext cx="0" cy="0"/>
          <a:chOff x="0" y="0"/>
          <a:chExt cx="0" cy="0"/>
        </a:xfrm>
      </p:grpSpPr>
      <p:pic>
        <p:nvPicPr>
          <p:cNvPr id="3" name="Image 2" descr="Une image contenant léger&#10;&#10;Le contenu généré par l’IA peut être incorrect.">
            <a:extLst>
              <a:ext uri="{FF2B5EF4-FFF2-40B4-BE49-F238E27FC236}">
                <a16:creationId xmlns:a16="http://schemas.microsoft.com/office/drawing/2014/main" id="{9DA2946F-EEA3-D5C0-7313-7A225D6F2060}"/>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10524" y="574822"/>
            <a:ext cx="12213048" cy="6283178"/>
          </a:xfrm>
          <a:prstGeom prst="rect">
            <a:avLst/>
          </a:prstGeom>
          <a:scene3d>
            <a:camera prst="orthographicFront"/>
            <a:lightRig rig="brightRoom" dir="t"/>
          </a:scene3d>
        </p:spPr>
      </p:pic>
      <p:pic>
        <p:nvPicPr>
          <p:cNvPr id="11" name="Image 10">
            <a:extLst>
              <a:ext uri="{FF2B5EF4-FFF2-40B4-BE49-F238E27FC236}">
                <a16:creationId xmlns:a16="http://schemas.microsoft.com/office/drawing/2014/main" id="{8952F290-5F2D-E5CA-FEC5-924052E28F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12192000" cy="615821"/>
          </a:xfrm>
          <a:prstGeom prst="rect">
            <a:avLst/>
          </a:prstGeom>
        </p:spPr>
      </p:pic>
      <p:sp>
        <p:nvSpPr>
          <p:cNvPr id="10" name="Espace réservé du contenu 2">
            <a:extLst>
              <a:ext uri="{FF2B5EF4-FFF2-40B4-BE49-F238E27FC236}">
                <a16:creationId xmlns:a16="http://schemas.microsoft.com/office/drawing/2014/main" id="{DC457902-6F0A-E7C3-2767-D493CFD25574}"/>
              </a:ext>
            </a:extLst>
          </p:cNvPr>
          <p:cNvSpPr>
            <a:spLocks noGrp="1"/>
          </p:cNvSpPr>
          <p:nvPr>
            <p:ph idx="1"/>
          </p:nvPr>
        </p:nvSpPr>
        <p:spPr>
          <a:xfrm>
            <a:off x="0" y="697814"/>
            <a:ext cx="12149904" cy="6160186"/>
          </a:xfrm>
        </p:spPr>
        <p:txBody>
          <a:bodyPr>
            <a:normAutofit/>
          </a:bodyPr>
          <a:lstStyle/>
          <a:p>
            <a:pPr marL="0" indent="0">
              <a:buNone/>
            </a:pPr>
            <a:r>
              <a:rPr lang="en-US" sz="1900" b="1" u="sng" noProof="0" dirty="0"/>
              <a:t>Targets:</a:t>
            </a:r>
          </a:p>
          <a:p>
            <a:r>
              <a:rPr lang="en-US" sz="1900" b="1" noProof="0" dirty="0"/>
              <a:t>All reviewed sectors claim they target « Net Zero Emission by 2050 »…however, not all are on the same track : most are starting , some are somewhere and a very few may/will approach or reach the target </a:t>
            </a:r>
          </a:p>
          <a:p>
            <a:pPr marL="0" indent="0">
              <a:buNone/>
            </a:pPr>
            <a:r>
              <a:rPr lang="en-US" sz="1900" b="1" noProof="0" dirty="0"/>
              <a:t>    (UMICORE 0% scopes 1 + 2 by 2035 &amp; ESSENSCIA 70 % foot print reduction by 2040)</a:t>
            </a:r>
          </a:p>
          <a:p>
            <a:r>
              <a:rPr lang="en-US" sz="1900" b="1" noProof="0" dirty="0"/>
              <a:t>It looks « hard-to-believe » they will get to Net Zero Emission as all sectors look « hard-to-abate », some processes may even not be « able-to-abate » </a:t>
            </a:r>
          </a:p>
          <a:p>
            <a:pPr marL="0" indent="0">
              <a:buNone/>
            </a:pPr>
            <a:r>
              <a:rPr lang="en-US" sz="1900" b="1" u="sng" noProof="0" dirty="0"/>
              <a:t>Solutions: </a:t>
            </a:r>
          </a:p>
          <a:p>
            <a:r>
              <a:rPr lang="en-US" sz="1900" b="1" noProof="0" dirty="0"/>
              <a:t>Potential solutions : CCS, CCU, innovative processes, but not all are presently mature or obvious to be implemented </a:t>
            </a:r>
          </a:p>
          <a:p>
            <a:r>
              <a:rPr lang="en-US" sz="1900" b="1" noProof="0" dirty="0"/>
              <a:t>An « obvious » solution is to use low-carbon electricity: like for metallurgy (EAF), machinery, transport</a:t>
            </a:r>
          </a:p>
          <a:p>
            <a:pPr marL="0" indent="0">
              <a:buNone/>
            </a:pPr>
            <a:r>
              <a:rPr lang="en-US" sz="1900" b="1" u="sng" noProof="0" dirty="0"/>
              <a:t>Financing :</a:t>
            </a:r>
          </a:p>
          <a:p>
            <a:r>
              <a:rPr lang="en-US" sz="1900" b="1" noProof="0" dirty="0"/>
              <a:t>Decarbonization will require significant/huge investments which are not affordable for most sectors </a:t>
            </a:r>
          </a:p>
          <a:p>
            <a:r>
              <a:rPr lang="en-US" sz="1900" b="1" noProof="0" dirty="0"/>
              <a:t>Therefore subsidies and access to public or private financing (long term) would be mandatory</a:t>
            </a:r>
          </a:p>
          <a:p>
            <a:pPr marL="0" indent="0">
              <a:buNone/>
            </a:pPr>
            <a:r>
              <a:rPr lang="en-US" sz="1900" b="1" u="sng" noProof="0" dirty="0"/>
              <a:t>Timing and final target: </a:t>
            </a:r>
          </a:p>
          <a:p>
            <a:r>
              <a:rPr lang="en-US" sz="1900" b="1" i="1" noProof="0" dirty="0"/>
              <a:t>Timing presently looks much too short and not realistic, so as the decarbonization agenda should be seriously postponed and spread as well as the final target should be revised and weighed </a:t>
            </a:r>
            <a:r>
              <a:rPr lang="en-US" sz="1900" b="1" noProof="0" dirty="0"/>
              <a:t>!</a:t>
            </a:r>
          </a:p>
          <a:p>
            <a:r>
              <a:rPr lang="en-US" sz="1900" b="1" noProof="0" dirty="0"/>
              <a:t>CO</a:t>
            </a:r>
            <a:r>
              <a:rPr lang="en-US" sz="2000" b="1" baseline="-25000" noProof="0" dirty="0"/>
              <a:t>2</a:t>
            </a:r>
            <a:r>
              <a:rPr lang="en-US" sz="1900" b="1" noProof="0" dirty="0"/>
              <a:t> emissions in worldwide perspective : 0,2% Belgium including 0,08% for industry</a:t>
            </a:r>
          </a:p>
          <a:p>
            <a:pPr marL="0" indent="0">
              <a:buNone/>
            </a:pPr>
            <a:endParaRPr lang="en-US" sz="1600" b="1" u="sng" noProof="0" dirty="0"/>
          </a:p>
          <a:p>
            <a:pPr marL="0" indent="0">
              <a:buNone/>
            </a:pPr>
            <a:endParaRPr lang="fr-BE" sz="2000" b="1" u="sng" dirty="0">
              <a:latin typeface="+mj-lt"/>
            </a:endParaRPr>
          </a:p>
          <a:p>
            <a:pPr marL="0" indent="0">
              <a:buNone/>
            </a:pPr>
            <a:endParaRPr lang="fr-BE" sz="2000" b="1" u="sng" dirty="0">
              <a:latin typeface="+mj-lt"/>
            </a:endParaRPr>
          </a:p>
          <a:p>
            <a:pPr marL="0" indent="0">
              <a:buNone/>
            </a:pPr>
            <a:endParaRPr lang="fr-BE" sz="2000" b="1" u="sng" dirty="0">
              <a:latin typeface="+mj-lt"/>
            </a:endParaRPr>
          </a:p>
          <a:p>
            <a:endParaRPr lang="fr-BE" sz="2000" b="1" u="sng" dirty="0">
              <a:latin typeface="+mj-lt"/>
            </a:endParaRPr>
          </a:p>
        </p:txBody>
      </p:sp>
      <p:sp>
        <p:nvSpPr>
          <p:cNvPr id="13" name="Titre 1">
            <a:extLst>
              <a:ext uri="{FF2B5EF4-FFF2-40B4-BE49-F238E27FC236}">
                <a16:creationId xmlns:a16="http://schemas.microsoft.com/office/drawing/2014/main" id="{64661945-39E5-5496-A54D-0917BFA654B0}"/>
              </a:ext>
            </a:extLst>
          </p:cNvPr>
          <p:cNvSpPr>
            <a:spLocks noGrp="1"/>
          </p:cNvSpPr>
          <p:nvPr>
            <p:ph type="title"/>
          </p:nvPr>
        </p:nvSpPr>
        <p:spPr>
          <a:xfrm>
            <a:off x="195942" y="-1"/>
            <a:ext cx="11911867" cy="615820"/>
          </a:xfrm>
        </p:spPr>
        <p:txBody>
          <a:bodyPr>
            <a:normAutofit/>
          </a:bodyPr>
          <a:lstStyle/>
          <a:p>
            <a:r>
              <a:rPr lang="fr-BE" sz="2200" b="1" i="1" dirty="0">
                <a:solidFill>
                  <a:schemeClr val="bg1"/>
                </a:solidFill>
                <a:latin typeface="+mn-lt"/>
              </a:rPr>
              <a:t>Tentative </a:t>
            </a:r>
            <a:r>
              <a:rPr lang="fr-BE" sz="2200" b="1" i="1" dirty="0" err="1">
                <a:solidFill>
                  <a:schemeClr val="bg1"/>
                </a:solidFill>
                <a:latin typeface="+mn-lt"/>
              </a:rPr>
              <a:t>summary</a:t>
            </a:r>
            <a:r>
              <a:rPr lang="fr-BE" sz="2200" b="1" i="1" dirty="0">
                <a:solidFill>
                  <a:schemeClr val="bg1"/>
                </a:solidFill>
                <a:latin typeface="+mn-lt"/>
              </a:rPr>
              <a:t>  and conclusions</a:t>
            </a:r>
            <a:r>
              <a:rPr lang="fr-BE" sz="2200" dirty="0">
                <a:solidFill>
                  <a:schemeClr val="bg1"/>
                </a:solidFill>
                <a:latin typeface="+mn-lt"/>
              </a:rPr>
              <a:t> </a:t>
            </a:r>
          </a:p>
        </p:txBody>
      </p:sp>
      <p:sp>
        <p:nvSpPr>
          <p:cNvPr id="5" name="Espace réservé du numéro de diapositive 4">
            <a:extLst>
              <a:ext uri="{FF2B5EF4-FFF2-40B4-BE49-F238E27FC236}">
                <a16:creationId xmlns:a16="http://schemas.microsoft.com/office/drawing/2014/main" id="{D7B3FCBE-FA42-7689-E341-1D3D4B8C0B1C}"/>
              </a:ext>
            </a:extLst>
          </p:cNvPr>
          <p:cNvSpPr txBox="1">
            <a:spLocks/>
          </p:cNvSpPr>
          <p:nvPr/>
        </p:nvSpPr>
        <p:spPr>
          <a:xfrm>
            <a:off x="11588620" y="40997"/>
            <a:ext cx="541661"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216716-3AC1-4E85-B45B-3972F6048731}" type="slidenum">
              <a:rPr lang="fr-BE" sz="1800" smtClean="0">
                <a:solidFill>
                  <a:schemeClr val="bg1"/>
                </a:solidFill>
              </a:rPr>
              <a:pPr/>
              <a:t>21</a:t>
            </a:fld>
            <a:endParaRPr lang="fr-BE" sz="1800" dirty="0">
              <a:solidFill>
                <a:schemeClr val="bg1"/>
              </a:solidFill>
            </a:endParaRPr>
          </a:p>
        </p:txBody>
      </p:sp>
    </p:spTree>
    <p:extLst>
      <p:ext uri="{BB962C8B-B14F-4D97-AF65-F5344CB8AC3E}">
        <p14:creationId xmlns:p14="http://schemas.microsoft.com/office/powerpoint/2010/main" val="34250341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43000">
              <a:schemeClr val="accent5">
                <a:lumMod val="0"/>
                <a:lumOff val="100000"/>
              </a:schemeClr>
            </a:gs>
            <a:gs pos="79000">
              <a:schemeClr val="accent5">
                <a:lumMod val="45000"/>
                <a:lumOff val="55000"/>
              </a:schemeClr>
            </a:gs>
            <a:gs pos="86000">
              <a:schemeClr val="accent5">
                <a:lumMod val="45000"/>
                <a:lumOff val="55000"/>
              </a:schemeClr>
            </a:gs>
            <a:gs pos="100000">
              <a:schemeClr val="accent5">
                <a:lumMod val="30000"/>
                <a:lumOff val="70000"/>
              </a:schemeClr>
            </a:gs>
          </a:gsLst>
          <a:lin ang="16200000" scaled="1"/>
          <a:tileRect/>
        </a:gradFill>
        <a:effectLst/>
      </p:bgPr>
    </p:bg>
    <p:spTree>
      <p:nvGrpSpPr>
        <p:cNvPr id="1" name="">
          <a:extLst>
            <a:ext uri="{FF2B5EF4-FFF2-40B4-BE49-F238E27FC236}">
              <a16:creationId xmlns:a16="http://schemas.microsoft.com/office/drawing/2014/main" id="{942D40BC-BF5D-90E7-6A2C-68DB87488E6A}"/>
            </a:ext>
          </a:extLst>
        </p:cNvPr>
        <p:cNvGrpSpPr/>
        <p:nvPr/>
      </p:nvGrpSpPr>
      <p:grpSpPr>
        <a:xfrm>
          <a:off x="0" y="0"/>
          <a:ext cx="0" cy="0"/>
          <a:chOff x="0" y="0"/>
          <a:chExt cx="0" cy="0"/>
        </a:xfrm>
      </p:grpSpPr>
      <p:pic>
        <p:nvPicPr>
          <p:cNvPr id="5" name="Image 4" descr="Une image contenant texte, Police, capture d’écran, conception&#10;&#10;Le contenu généré par l’IA peut être incorrect.">
            <a:extLst>
              <a:ext uri="{FF2B5EF4-FFF2-40B4-BE49-F238E27FC236}">
                <a16:creationId xmlns:a16="http://schemas.microsoft.com/office/drawing/2014/main" id="{BE48F16C-479A-2499-1528-4D43D15544BF}"/>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9036561" y="5582563"/>
            <a:ext cx="3093720" cy="1234440"/>
          </a:xfrm>
          <a:prstGeom prst="rect">
            <a:avLst/>
          </a:prstGeom>
        </p:spPr>
      </p:pic>
      <p:pic>
        <p:nvPicPr>
          <p:cNvPr id="4" name="Image 3">
            <a:extLst>
              <a:ext uri="{FF2B5EF4-FFF2-40B4-BE49-F238E27FC236}">
                <a16:creationId xmlns:a16="http://schemas.microsoft.com/office/drawing/2014/main" id="{561B26FA-07C4-E409-81C2-8ACBFC0DD4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12192000" cy="893619"/>
          </a:xfrm>
          <a:prstGeom prst="rect">
            <a:avLst/>
          </a:prstGeom>
        </p:spPr>
      </p:pic>
      <p:sp>
        <p:nvSpPr>
          <p:cNvPr id="7" name="Espace réservé du numéro de diapositive 4">
            <a:extLst>
              <a:ext uri="{FF2B5EF4-FFF2-40B4-BE49-F238E27FC236}">
                <a16:creationId xmlns:a16="http://schemas.microsoft.com/office/drawing/2014/main" id="{F66BDF5A-E39B-061E-B265-A7866ED45D78}"/>
              </a:ext>
            </a:extLst>
          </p:cNvPr>
          <p:cNvSpPr txBox="1">
            <a:spLocks/>
          </p:cNvSpPr>
          <p:nvPr/>
        </p:nvSpPr>
        <p:spPr>
          <a:xfrm>
            <a:off x="11588620" y="40997"/>
            <a:ext cx="541661"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216716-3AC1-4E85-B45B-3972F6048731}" type="slidenum">
              <a:rPr lang="fr-BE" sz="1800" smtClean="0">
                <a:solidFill>
                  <a:schemeClr val="bg1"/>
                </a:solidFill>
              </a:rPr>
              <a:pPr/>
              <a:t>22</a:t>
            </a:fld>
            <a:endParaRPr lang="fr-BE" sz="1800" dirty="0">
              <a:solidFill>
                <a:schemeClr val="bg1"/>
              </a:solidFill>
            </a:endParaRPr>
          </a:p>
        </p:txBody>
      </p:sp>
      <p:sp>
        <p:nvSpPr>
          <p:cNvPr id="8" name="Espace réservé du contenu 7">
            <a:extLst>
              <a:ext uri="{FF2B5EF4-FFF2-40B4-BE49-F238E27FC236}">
                <a16:creationId xmlns:a16="http://schemas.microsoft.com/office/drawing/2014/main" id="{785A488E-C197-B8B7-359F-0C09BAF13AF5}"/>
              </a:ext>
            </a:extLst>
          </p:cNvPr>
          <p:cNvSpPr>
            <a:spLocks noGrp="1"/>
          </p:cNvSpPr>
          <p:nvPr>
            <p:ph idx="1"/>
          </p:nvPr>
        </p:nvSpPr>
        <p:spPr>
          <a:xfrm>
            <a:off x="0" y="934615"/>
            <a:ext cx="12192000" cy="5923385"/>
          </a:xfrm>
        </p:spPr>
        <p:txBody>
          <a:bodyPr>
            <a:normAutofit/>
          </a:bodyPr>
          <a:lstStyle/>
          <a:p>
            <a:pPr algn="ctr"/>
            <a:endParaRPr lang="fr-FR" sz="4000" dirty="0"/>
          </a:p>
          <a:p>
            <a:pPr algn="ctr"/>
            <a:endParaRPr lang="fr-FR" sz="4000" dirty="0"/>
          </a:p>
          <a:p>
            <a:pPr marL="0" indent="0" algn="ctr">
              <a:buNone/>
            </a:pPr>
            <a:endParaRPr lang="fr-FR" sz="4800" dirty="0"/>
          </a:p>
          <a:p>
            <a:pPr marL="0" indent="0" algn="ctr">
              <a:buNone/>
            </a:pPr>
            <a:r>
              <a:rPr lang="fr-FR" sz="4800" dirty="0"/>
              <a:t>Merci pour votre attention.</a:t>
            </a:r>
          </a:p>
        </p:txBody>
      </p:sp>
      <p:sp>
        <p:nvSpPr>
          <p:cNvPr id="12" name="ZoneTexte 11">
            <a:extLst>
              <a:ext uri="{FF2B5EF4-FFF2-40B4-BE49-F238E27FC236}">
                <a16:creationId xmlns:a16="http://schemas.microsoft.com/office/drawing/2014/main" id="{1CF52D0B-318C-2BBB-AFDB-41B12EEFFBCD}"/>
              </a:ext>
            </a:extLst>
          </p:cNvPr>
          <p:cNvSpPr txBox="1"/>
          <p:nvPr/>
        </p:nvSpPr>
        <p:spPr>
          <a:xfrm>
            <a:off x="61719" y="123643"/>
            <a:ext cx="11680008" cy="523220"/>
          </a:xfrm>
          <a:prstGeom prst="rect">
            <a:avLst/>
          </a:prstGeom>
          <a:noFill/>
        </p:spPr>
        <p:txBody>
          <a:bodyPr wrap="square">
            <a:spAutoFit/>
          </a:bodyPr>
          <a:lstStyle/>
          <a:p>
            <a:r>
              <a:rPr lang="fr-BE" sz="2800" b="1" dirty="0">
                <a:solidFill>
                  <a:srgbClr val="FFFFFF"/>
                </a:solidFill>
              </a:rPr>
              <a:t>Défis de la transition énergétique et de la décarbonation pour l’industrie</a:t>
            </a:r>
            <a:r>
              <a:rPr lang="fr-BE" sz="1800" b="1" dirty="0">
                <a:solidFill>
                  <a:srgbClr val="FFFFFF"/>
                </a:solidFill>
              </a:rPr>
              <a:t>.</a:t>
            </a:r>
            <a:endParaRPr lang="fr-FR" dirty="0"/>
          </a:p>
        </p:txBody>
      </p:sp>
    </p:spTree>
    <p:extLst>
      <p:ext uri="{BB962C8B-B14F-4D97-AF65-F5344CB8AC3E}">
        <p14:creationId xmlns:p14="http://schemas.microsoft.com/office/powerpoint/2010/main" val="11291501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8494A0C-1C37-FCFE-59BB-09B6846E2E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893619"/>
          </a:xfrm>
          <a:prstGeom prst="rect">
            <a:avLst/>
          </a:prstGeom>
        </p:spPr>
      </p:pic>
      <p:sp>
        <p:nvSpPr>
          <p:cNvPr id="2" name="Titre 1">
            <a:extLst>
              <a:ext uri="{FF2B5EF4-FFF2-40B4-BE49-F238E27FC236}">
                <a16:creationId xmlns:a16="http://schemas.microsoft.com/office/drawing/2014/main" id="{C00B0ECE-1F61-8C3A-2B4B-4270CA4E8852}"/>
              </a:ext>
            </a:extLst>
          </p:cNvPr>
          <p:cNvSpPr>
            <a:spLocks noGrp="1"/>
          </p:cNvSpPr>
          <p:nvPr>
            <p:ph type="title"/>
          </p:nvPr>
        </p:nvSpPr>
        <p:spPr>
          <a:xfrm>
            <a:off x="0" y="0"/>
            <a:ext cx="12192000" cy="893618"/>
          </a:xfrm>
        </p:spPr>
        <p:txBody>
          <a:bodyPr>
            <a:normAutofit fontScale="90000"/>
          </a:bodyPr>
          <a:lstStyle/>
          <a:p>
            <a:br>
              <a:rPr lang="fr-BE" sz="2400" b="1" i="1" dirty="0"/>
            </a:br>
            <a:r>
              <a:rPr lang="fr-BE" sz="2400" b="1" i="1" dirty="0" err="1">
                <a:solidFill>
                  <a:schemeClr val="bg1"/>
                </a:solidFill>
                <a:latin typeface="+mn-lt"/>
              </a:rPr>
              <a:t>Decarbonization</a:t>
            </a:r>
            <a:r>
              <a:rPr lang="fr-BE" sz="2400" b="1" i="1" dirty="0">
                <a:solidFill>
                  <a:schemeClr val="bg1"/>
                </a:solidFill>
                <a:latin typeface="+mn-lt"/>
              </a:rPr>
              <a:t> of the </a:t>
            </a:r>
            <a:r>
              <a:rPr lang="fr-BE" sz="2400" b="1" i="1" dirty="0" err="1">
                <a:solidFill>
                  <a:schemeClr val="bg1"/>
                </a:solidFill>
                <a:latin typeface="+mn-lt"/>
              </a:rPr>
              <a:t>steel</a:t>
            </a:r>
            <a:r>
              <a:rPr lang="fr-BE" sz="2400" b="1" i="1" dirty="0">
                <a:solidFill>
                  <a:schemeClr val="bg1"/>
                </a:solidFill>
                <a:latin typeface="+mn-lt"/>
              </a:rPr>
              <a:t> </a:t>
            </a:r>
            <a:r>
              <a:rPr lang="fr-BE" sz="2400" b="1" i="1" dirty="0" err="1">
                <a:solidFill>
                  <a:schemeClr val="bg1"/>
                </a:solidFill>
                <a:latin typeface="+mn-lt"/>
              </a:rPr>
              <a:t>industry</a:t>
            </a:r>
            <a:r>
              <a:rPr lang="fr-BE" sz="2400" b="1" i="1" dirty="0">
                <a:solidFill>
                  <a:schemeClr val="bg1"/>
                </a:solidFill>
                <a:latin typeface="+mn-lt"/>
              </a:rPr>
              <a:t> : </a:t>
            </a:r>
            <a:r>
              <a:rPr lang="fr-BE" sz="2400" b="1" i="1" dirty="0" err="1">
                <a:solidFill>
                  <a:schemeClr val="bg1"/>
                </a:solidFill>
                <a:latin typeface="+mn-lt"/>
              </a:rPr>
              <a:t>recent</a:t>
            </a:r>
            <a:r>
              <a:rPr lang="fr-BE" sz="2400" b="1" i="1" dirty="0">
                <a:solidFill>
                  <a:schemeClr val="bg1"/>
                </a:solidFill>
                <a:latin typeface="+mn-lt"/>
              </a:rPr>
              <a:t> </a:t>
            </a:r>
            <a:r>
              <a:rPr lang="fr-BE" sz="2400" b="1" i="1" dirty="0" err="1">
                <a:solidFill>
                  <a:schemeClr val="bg1"/>
                </a:solidFill>
                <a:latin typeface="+mn-lt"/>
              </a:rPr>
              <a:t>cost</a:t>
            </a:r>
            <a:r>
              <a:rPr lang="fr-BE" sz="2400" b="1" i="1" dirty="0">
                <a:solidFill>
                  <a:schemeClr val="bg1"/>
                </a:solidFill>
                <a:latin typeface="+mn-lt"/>
              </a:rPr>
              <a:t> </a:t>
            </a:r>
            <a:r>
              <a:rPr lang="fr-BE" sz="2400" b="1" i="1" dirty="0" err="1">
                <a:solidFill>
                  <a:schemeClr val="bg1"/>
                </a:solidFill>
                <a:latin typeface="+mn-lt"/>
              </a:rPr>
              <a:t>estimates</a:t>
            </a:r>
            <a:r>
              <a:rPr lang="fr-BE" sz="2400" b="1" i="1" dirty="0">
                <a:solidFill>
                  <a:schemeClr val="bg1"/>
                </a:solidFill>
                <a:latin typeface="+mn-lt"/>
              </a:rPr>
              <a:t> </a:t>
            </a:r>
            <a:r>
              <a:rPr lang="fr-BE" sz="2400" b="1" i="1" dirty="0" err="1">
                <a:solidFill>
                  <a:schemeClr val="bg1"/>
                </a:solidFill>
                <a:latin typeface="+mn-lt"/>
              </a:rPr>
              <a:t>from</a:t>
            </a:r>
            <a:r>
              <a:rPr lang="fr-BE" sz="2400" b="1" i="1" dirty="0">
                <a:solidFill>
                  <a:schemeClr val="bg1"/>
                </a:solidFill>
                <a:latin typeface="+mn-lt"/>
              </a:rPr>
              <a:t> the main plant </a:t>
            </a:r>
            <a:r>
              <a:rPr lang="fr-BE" sz="2400" b="1" i="1" dirty="0" err="1">
                <a:solidFill>
                  <a:schemeClr val="bg1"/>
                </a:solidFill>
                <a:latin typeface="+mn-lt"/>
              </a:rPr>
              <a:t>builder</a:t>
            </a:r>
            <a:br>
              <a:rPr lang="fr-BE" sz="2400" b="1" dirty="0">
                <a:solidFill>
                  <a:schemeClr val="bg1"/>
                </a:solidFill>
                <a:latin typeface="+mn-lt"/>
              </a:rPr>
            </a:br>
            <a:r>
              <a:rPr lang="fr-BE" sz="2400" b="1" dirty="0">
                <a:solidFill>
                  <a:schemeClr val="bg1"/>
                </a:solidFill>
                <a:latin typeface="+mn-lt"/>
              </a:rPr>
              <a:t>Peter KINZEL &amp; </a:t>
            </a:r>
            <a:r>
              <a:rPr lang="fr-BE" sz="2400" b="1" dirty="0" err="1">
                <a:solidFill>
                  <a:schemeClr val="bg1"/>
                </a:solidFill>
                <a:latin typeface="+mn-lt"/>
              </a:rPr>
              <a:t>Jihong</a:t>
            </a:r>
            <a:r>
              <a:rPr lang="fr-BE" sz="2400" b="1" dirty="0">
                <a:solidFill>
                  <a:schemeClr val="bg1"/>
                </a:solidFill>
                <a:latin typeface="+mn-lt"/>
              </a:rPr>
              <a:t> JI , SMS-Group , Mönchengladbach (01/2025)</a:t>
            </a:r>
            <a:br>
              <a:rPr lang="fr-BE" sz="2400" b="1" dirty="0"/>
            </a:br>
            <a:endParaRPr lang="fr-BE" sz="2400" b="1" dirty="0"/>
          </a:p>
        </p:txBody>
      </p:sp>
      <p:sp>
        <p:nvSpPr>
          <p:cNvPr id="3" name="Espace réservé du contenu 2">
            <a:extLst>
              <a:ext uri="{FF2B5EF4-FFF2-40B4-BE49-F238E27FC236}">
                <a16:creationId xmlns:a16="http://schemas.microsoft.com/office/drawing/2014/main" id="{140C4160-0306-E909-77C0-8F15BA537581}"/>
              </a:ext>
            </a:extLst>
          </p:cNvPr>
          <p:cNvSpPr>
            <a:spLocks noGrp="1"/>
          </p:cNvSpPr>
          <p:nvPr>
            <p:ph idx="1"/>
          </p:nvPr>
        </p:nvSpPr>
        <p:spPr>
          <a:xfrm>
            <a:off x="72735" y="976745"/>
            <a:ext cx="12047729" cy="5806610"/>
          </a:xfrm>
        </p:spPr>
        <p:txBody>
          <a:bodyPr>
            <a:normAutofit lnSpcReduction="10000"/>
          </a:bodyPr>
          <a:lstStyle/>
          <a:p>
            <a:pPr marL="0" indent="0">
              <a:buNone/>
            </a:pPr>
            <a:endParaRPr lang="fr-FR" altLang="fr-FR" sz="2000" b="1" dirty="0"/>
          </a:p>
          <a:p>
            <a:pPr marL="0" indent="0">
              <a:buNone/>
            </a:pPr>
            <a:r>
              <a:rPr lang="fr-FR" altLang="fr-FR" sz="2000" b="1" dirty="0" err="1"/>
              <a:t>Assuming</a:t>
            </a:r>
            <a:r>
              <a:rPr lang="fr-FR" altLang="fr-FR" sz="2000" b="1" dirty="0"/>
              <a:t>  a 2.5 Gt/y green </a:t>
            </a:r>
            <a:r>
              <a:rPr lang="fr-FR" altLang="fr-FR" sz="2000" b="1" dirty="0" err="1"/>
              <a:t>steel</a:t>
            </a:r>
            <a:r>
              <a:rPr lang="fr-FR" altLang="fr-FR" sz="2000" b="1" dirty="0"/>
              <a:t> plant </a:t>
            </a:r>
            <a:r>
              <a:rPr lang="fr-FR" altLang="fr-FR" sz="2000" b="1" dirty="0" err="1"/>
              <a:t>requiring</a:t>
            </a:r>
            <a:r>
              <a:rPr lang="fr-FR" altLang="fr-FR" sz="2000" b="1" dirty="0"/>
              <a:t> a 2 GW power plant :</a:t>
            </a:r>
          </a:p>
          <a:p>
            <a:pPr marL="0" indent="0">
              <a:buNone/>
            </a:pPr>
            <a:endParaRPr lang="fr-FR" altLang="fr-FR" sz="2000" b="1" dirty="0"/>
          </a:p>
          <a:p>
            <a:pPr marL="0" indent="0">
              <a:buNone/>
            </a:pPr>
            <a:r>
              <a:rPr lang="fr-BE" sz="2000" b="1" dirty="0"/>
              <a:t>   1. </a:t>
            </a:r>
            <a:r>
              <a:rPr lang="fr-BE" sz="2000" b="1" u="sng" dirty="0"/>
              <a:t>Total </a:t>
            </a:r>
            <a:r>
              <a:rPr lang="fr-BE" sz="2000" b="1" u="sng" dirty="0" err="1"/>
              <a:t>energy</a:t>
            </a:r>
            <a:r>
              <a:rPr lang="fr-BE" sz="2000" b="1" u="sng" dirty="0"/>
              <a:t> </a:t>
            </a:r>
            <a:r>
              <a:rPr lang="fr-BE" sz="2000" b="1" u="sng" dirty="0" err="1"/>
              <a:t>supply</a:t>
            </a:r>
            <a:r>
              <a:rPr lang="fr-BE" sz="2000" b="1" u="sng" dirty="0"/>
              <a:t> </a:t>
            </a:r>
            <a:r>
              <a:rPr lang="fr-BE" sz="2000" b="1" u="sng" dirty="0" err="1"/>
              <a:t>investment</a:t>
            </a:r>
            <a:r>
              <a:rPr lang="fr-BE" sz="2000" b="1" u="sng" dirty="0"/>
              <a:t> :   &gt; 10 G USD    </a:t>
            </a:r>
          </a:p>
          <a:p>
            <a:pPr lvl="1"/>
            <a:r>
              <a:rPr lang="fr-BE" sz="2000" b="1" dirty="0" err="1"/>
              <a:t>Renewable</a:t>
            </a:r>
            <a:r>
              <a:rPr lang="fr-BE" sz="2000" b="1" dirty="0"/>
              <a:t> </a:t>
            </a:r>
            <a:r>
              <a:rPr lang="fr-BE" sz="2000" b="1" dirty="0" err="1"/>
              <a:t>electricity</a:t>
            </a:r>
            <a:r>
              <a:rPr lang="fr-BE" sz="2000" b="1" dirty="0"/>
              <a:t> production     =  5 G USD</a:t>
            </a:r>
          </a:p>
          <a:p>
            <a:pPr lvl="1"/>
            <a:r>
              <a:rPr lang="fr-BE" sz="2000" b="1" dirty="0" err="1"/>
              <a:t>Hydrogen</a:t>
            </a:r>
            <a:r>
              <a:rPr lang="fr-BE" sz="2000" b="1" dirty="0"/>
              <a:t> production                           =  4 G USD</a:t>
            </a:r>
          </a:p>
          <a:p>
            <a:pPr lvl="1"/>
            <a:r>
              <a:rPr lang="fr-BE" sz="2000" b="1" dirty="0"/>
              <a:t>Energy </a:t>
            </a:r>
            <a:r>
              <a:rPr lang="fr-BE" sz="2000" b="1" dirty="0" err="1"/>
              <a:t>storage</a:t>
            </a:r>
            <a:r>
              <a:rPr lang="fr-BE" sz="2000" b="1" dirty="0"/>
              <a:t>                                       &gt;  1 G USD </a:t>
            </a:r>
          </a:p>
          <a:p>
            <a:pPr marL="0" indent="0">
              <a:buNone/>
            </a:pPr>
            <a:endParaRPr lang="fr-BE" sz="2000" b="1" dirty="0"/>
          </a:p>
          <a:p>
            <a:pPr marL="0" indent="0">
              <a:buNone/>
            </a:pPr>
            <a:r>
              <a:rPr lang="fr-BE" sz="2000" b="1" dirty="0"/>
              <a:t>   2. </a:t>
            </a:r>
            <a:r>
              <a:rPr lang="fr-BE" sz="2000" b="1" u="sng" dirty="0"/>
              <a:t>Total </a:t>
            </a:r>
            <a:r>
              <a:rPr lang="fr-BE" sz="2000" b="1" u="sng" dirty="0" err="1"/>
              <a:t>greenfield</a:t>
            </a:r>
            <a:r>
              <a:rPr lang="fr-BE" sz="2000" b="1" u="sng" dirty="0"/>
              <a:t> DRI </a:t>
            </a:r>
            <a:r>
              <a:rPr lang="fr-BE" sz="2000" b="1" u="sng" dirty="0" err="1"/>
              <a:t>steel</a:t>
            </a:r>
            <a:r>
              <a:rPr lang="fr-BE" sz="2000" b="1" u="sng" dirty="0"/>
              <a:t> plant  :   =    3 G USD</a:t>
            </a:r>
          </a:p>
          <a:p>
            <a:pPr lvl="1"/>
            <a:r>
              <a:rPr lang="fr-BE" sz="2000" b="1" dirty="0"/>
              <a:t>Direct </a:t>
            </a:r>
            <a:r>
              <a:rPr lang="fr-BE" sz="2000" b="1" dirty="0" err="1"/>
              <a:t>reduction</a:t>
            </a:r>
            <a:r>
              <a:rPr lang="fr-BE" sz="2000" b="1" dirty="0"/>
              <a:t> </a:t>
            </a:r>
            <a:r>
              <a:rPr lang="fr-BE" sz="2000" b="1" dirty="0" err="1"/>
              <a:t>iron</a:t>
            </a:r>
            <a:r>
              <a:rPr lang="fr-BE" sz="2000" b="1" dirty="0"/>
              <a:t> plant                   =    1   G USD</a:t>
            </a:r>
          </a:p>
          <a:p>
            <a:pPr lvl="1"/>
            <a:r>
              <a:rPr lang="fr-BE" sz="2000" b="1" dirty="0"/>
              <a:t>Steelmaking EAF plant                           =  0.5  G USD</a:t>
            </a:r>
          </a:p>
          <a:p>
            <a:pPr lvl="1"/>
            <a:r>
              <a:rPr lang="fr-BE" sz="2000" b="1" dirty="0" err="1"/>
              <a:t>Downstream</a:t>
            </a:r>
            <a:r>
              <a:rPr lang="fr-BE" sz="2000" b="1" dirty="0"/>
              <a:t> plant (</a:t>
            </a:r>
            <a:r>
              <a:rPr lang="fr-BE" sz="2000" b="1" dirty="0" err="1"/>
              <a:t>rolling</a:t>
            </a:r>
            <a:r>
              <a:rPr lang="fr-BE" sz="2000" b="1" dirty="0"/>
              <a:t> </a:t>
            </a:r>
            <a:r>
              <a:rPr lang="fr-BE" sz="2000" b="1" dirty="0" err="1"/>
              <a:t>mills</a:t>
            </a:r>
            <a:r>
              <a:rPr lang="fr-BE" sz="2000" b="1" dirty="0"/>
              <a:t>)        =   0.5  G USD</a:t>
            </a:r>
          </a:p>
          <a:p>
            <a:pPr lvl="1"/>
            <a:r>
              <a:rPr lang="fr-BE" sz="2000" b="1" dirty="0"/>
              <a:t>Balance of plant                                      =    1    G USD</a:t>
            </a:r>
          </a:p>
          <a:p>
            <a:pPr marL="0" indent="0">
              <a:buNone/>
            </a:pPr>
            <a:endParaRPr lang="fr-FR" altLang="fr-FR" sz="2000" b="1" dirty="0"/>
          </a:p>
          <a:p>
            <a:pPr marL="0" indent="0">
              <a:buNone/>
            </a:pPr>
            <a:r>
              <a:rPr lang="fr-FR" altLang="fr-FR" sz="2000" b="1" dirty="0"/>
              <a:t>Total SMS-Group </a:t>
            </a:r>
            <a:r>
              <a:rPr lang="fr-FR" altLang="fr-FR" sz="2000" b="1" dirty="0" err="1"/>
              <a:t>estimate</a:t>
            </a:r>
            <a:r>
              <a:rPr lang="fr-FR" altLang="fr-FR" sz="2000" b="1" dirty="0"/>
              <a:t> of &gt; 13 G USD "</a:t>
            </a:r>
            <a:r>
              <a:rPr lang="fr-FR" altLang="fr-FR" sz="2000" b="1" dirty="0" err="1"/>
              <a:t>fits</a:t>
            </a:r>
            <a:r>
              <a:rPr lang="fr-FR" altLang="fr-FR" sz="2000" b="1" dirty="0"/>
              <a:t> </a:t>
            </a:r>
            <a:r>
              <a:rPr lang="fr-FR" altLang="fr-FR" sz="2000" b="1" dirty="0" err="1"/>
              <a:t>rather</a:t>
            </a:r>
            <a:r>
              <a:rPr lang="fr-FR" altLang="fr-FR" sz="2000" b="1" dirty="0"/>
              <a:t> </a:t>
            </a:r>
            <a:r>
              <a:rPr lang="fr-FR" altLang="fr-FR" sz="2000" b="1" dirty="0" err="1"/>
              <a:t>well</a:t>
            </a:r>
            <a:r>
              <a:rPr lang="fr-FR" altLang="fr-FR" sz="2000" b="1" dirty="0"/>
              <a:t>" </a:t>
            </a:r>
            <a:r>
              <a:rPr lang="fr-FR" altLang="fr-FR" sz="2000" b="1" dirty="0" err="1"/>
              <a:t>with</a:t>
            </a:r>
            <a:r>
              <a:rPr lang="fr-FR" altLang="fr-FR" sz="2000" b="1" dirty="0"/>
              <a:t> the rough </a:t>
            </a:r>
            <a:r>
              <a:rPr lang="fr-FR" altLang="fr-FR" sz="2000" b="1" dirty="0" err="1"/>
              <a:t>estimate</a:t>
            </a:r>
            <a:r>
              <a:rPr lang="fr-FR" altLang="fr-FR" sz="2000" b="1" dirty="0"/>
              <a:t> of 2.9-9.9 G USD for the </a:t>
            </a:r>
            <a:r>
              <a:rPr lang="fr-FR" altLang="fr-FR" sz="2000" b="1" dirty="0" err="1"/>
              <a:t>decarbonization</a:t>
            </a:r>
            <a:r>
              <a:rPr lang="fr-FR" altLang="fr-FR" sz="2000" b="1" dirty="0"/>
              <a:t> of 1,300 Gt (BF/BOF road) world </a:t>
            </a:r>
            <a:r>
              <a:rPr lang="fr-FR" altLang="fr-FR" sz="2000" b="1" dirty="0" err="1"/>
              <a:t>capacity</a:t>
            </a:r>
            <a:r>
              <a:rPr lang="fr-FR" altLang="fr-FR" sz="2000" b="1" dirty="0"/>
              <a:t>: 1,300/2.5x13= 6.8 G USD (</a:t>
            </a:r>
            <a:r>
              <a:rPr lang="fr-FR" altLang="fr-FR" sz="2000" b="1" dirty="0" err="1"/>
              <a:t>ref:BMY</a:t>
            </a:r>
            <a:r>
              <a:rPr lang="fr-FR" altLang="fr-FR" sz="2000" b="1" dirty="0"/>
              <a:t> SEII)</a:t>
            </a:r>
          </a:p>
          <a:p>
            <a:r>
              <a:rPr lang="fr-BE" sz="2000" i="1" dirty="0" err="1"/>
              <a:t>Other</a:t>
            </a:r>
            <a:r>
              <a:rPr lang="fr-BE" sz="2000" i="1" dirty="0"/>
              <a:t> limitations: high grade </a:t>
            </a:r>
            <a:r>
              <a:rPr lang="fr-BE" sz="2000" i="1" dirty="0" err="1"/>
              <a:t>iron</a:t>
            </a:r>
            <a:r>
              <a:rPr lang="fr-BE" sz="2000" i="1" dirty="0"/>
              <a:t> ores </a:t>
            </a:r>
            <a:r>
              <a:rPr lang="fr-BE" sz="2000" i="1" dirty="0" err="1"/>
              <a:t>availability</a:t>
            </a:r>
            <a:r>
              <a:rPr lang="fr-BE" sz="2000" i="1" dirty="0"/>
              <a:t> and engineering/building </a:t>
            </a:r>
            <a:r>
              <a:rPr lang="fr-BE" sz="2000" i="1" dirty="0" err="1"/>
              <a:t>capacity</a:t>
            </a:r>
            <a:r>
              <a:rPr lang="fr-BE" sz="2000" i="1" dirty="0"/>
              <a:t> </a:t>
            </a:r>
          </a:p>
        </p:txBody>
      </p:sp>
      <p:sp>
        <p:nvSpPr>
          <p:cNvPr id="7" name="Espace réservé du numéro de diapositive 4">
            <a:extLst>
              <a:ext uri="{FF2B5EF4-FFF2-40B4-BE49-F238E27FC236}">
                <a16:creationId xmlns:a16="http://schemas.microsoft.com/office/drawing/2014/main" id="{30ED26EF-1270-CF9A-221F-B4C5F743E253}"/>
              </a:ext>
            </a:extLst>
          </p:cNvPr>
          <p:cNvSpPr txBox="1">
            <a:spLocks/>
          </p:cNvSpPr>
          <p:nvPr/>
        </p:nvSpPr>
        <p:spPr>
          <a:xfrm>
            <a:off x="11588620" y="40997"/>
            <a:ext cx="541661"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216716-3AC1-4E85-B45B-3972F6048731}" type="slidenum">
              <a:rPr lang="fr-BE" sz="1800" smtClean="0">
                <a:solidFill>
                  <a:schemeClr val="bg1"/>
                </a:solidFill>
              </a:rPr>
              <a:pPr/>
              <a:t>23</a:t>
            </a:fld>
            <a:endParaRPr lang="fr-BE" sz="1800" dirty="0">
              <a:solidFill>
                <a:schemeClr val="bg1"/>
              </a:solidFill>
            </a:endParaRPr>
          </a:p>
        </p:txBody>
      </p:sp>
    </p:spTree>
    <p:extLst>
      <p:ext uri="{BB962C8B-B14F-4D97-AF65-F5344CB8AC3E}">
        <p14:creationId xmlns:p14="http://schemas.microsoft.com/office/powerpoint/2010/main" val="37632434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descr="Une image contenant ingénierie, industrie, acier, tuyau&#10;&#10;Le contenu généré par l’IA peut être incorrect.">
            <a:extLst>
              <a:ext uri="{FF2B5EF4-FFF2-40B4-BE49-F238E27FC236}">
                <a16:creationId xmlns:a16="http://schemas.microsoft.com/office/drawing/2014/main" id="{94239A9A-E716-D5D1-4B9C-BD407F2D3FE0}"/>
              </a:ext>
            </a:extLst>
          </p:cNvPr>
          <p:cNvPicPr>
            <a:picLocks noGrp="1" noChangeAspect="1"/>
          </p:cNvPicPr>
          <p:nvPr>
            <p:ph idx="1"/>
          </p:nvPr>
        </p:nvPicPr>
        <p:blipFill>
          <a:blip r:embed="rId3">
            <a:alphaModFix/>
            <a:extLst>
              <a:ext uri="{28A0092B-C50C-407E-A947-70E740481C1C}">
                <a14:useLocalDpi xmlns:a14="http://schemas.microsoft.com/office/drawing/2010/main" val="0"/>
              </a:ext>
            </a:extLst>
          </a:blip>
          <a:stretch>
            <a:fillRect/>
          </a:stretch>
        </p:blipFill>
        <p:spPr>
          <a:xfrm>
            <a:off x="-17381" y="893618"/>
            <a:ext cx="12209381" cy="5964382"/>
          </a:xfrm>
        </p:spPr>
      </p:pic>
      <p:pic>
        <p:nvPicPr>
          <p:cNvPr id="4" name="Image 3">
            <a:extLst>
              <a:ext uri="{FF2B5EF4-FFF2-40B4-BE49-F238E27FC236}">
                <a16:creationId xmlns:a16="http://schemas.microsoft.com/office/drawing/2014/main" id="{B888C4A0-2ABA-54CF-591F-9D63990489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12192000" cy="893619"/>
          </a:xfrm>
          <a:prstGeom prst="rect">
            <a:avLst/>
          </a:prstGeom>
        </p:spPr>
      </p:pic>
      <p:sp>
        <p:nvSpPr>
          <p:cNvPr id="2" name="Titre 1">
            <a:extLst>
              <a:ext uri="{FF2B5EF4-FFF2-40B4-BE49-F238E27FC236}">
                <a16:creationId xmlns:a16="http://schemas.microsoft.com/office/drawing/2014/main" id="{9E516C42-B2C3-4224-6FEE-D9E01FEC7190}"/>
              </a:ext>
            </a:extLst>
          </p:cNvPr>
          <p:cNvSpPr>
            <a:spLocks noGrp="1"/>
          </p:cNvSpPr>
          <p:nvPr>
            <p:ph type="title"/>
          </p:nvPr>
        </p:nvSpPr>
        <p:spPr>
          <a:xfrm>
            <a:off x="27709" y="-40122"/>
            <a:ext cx="12164291" cy="973860"/>
          </a:xfrm>
        </p:spPr>
        <p:txBody>
          <a:bodyPr>
            <a:normAutofit/>
          </a:bodyPr>
          <a:lstStyle/>
          <a:p>
            <a:r>
              <a:rPr lang="fr-BE" sz="2200" b="1" i="1" dirty="0">
                <a:solidFill>
                  <a:schemeClr val="bg1"/>
                </a:solidFill>
                <a:latin typeface="+mn-lt"/>
              </a:rPr>
              <a:t>Le Thorium, un élément  clé dans le futur ? 1/2024</a:t>
            </a:r>
            <a:br>
              <a:rPr lang="fr-BE" sz="2200" b="1" i="1" dirty="0">
                <a:solidFill>
                  <a:schemeClr val="bg1"/>
                </a:solidFill>
                <a:latin typeface="+mn-lt"/>
              </a:rPr>
            </a:br>
            <a:r>
              <a:rPr lang="fr-BE" sz="2200" dirty="0">
                <a:solidFill>
                  <a:schemeClr val="bg1"/>
                </a:solidFill>
                <a:latin typeface="+mn-lt"/>
              </a:rPr>
              <a:t>Michèle HUART et Francesca CAROBENE , SOLVAY Thorium</a:t>
            </a:r>
          </a:p>
        </p:txBody>
      </p:sp>
      <p:sp>
        <p:nvSpPr>
          <p:cNvPr id="7" name="Espace réservé du numéro de diapositive 4">
            <a:extLst>
              <a:ext uri="{FF2B5EF4-FFF2-40B4-BE49-F238E27FC236}">
                <a16:creationId xmlns:a16="http://schemas.microsoft.com/office/drawing/2014/main" id="{0A026264-B500-C917-068C-4769EBF4F5B3}"/>
              </a:ext>
            </a:extLst>
          </p:cNvPr>
          <p:cNvSpPr txBox="1">
            <a:spLocks/>
          </p:cNvSpPr>
          <p:nvPr/>
        </p:nvSpPr>
        <p:spPr>
          <a:xfrm>
            <a:off x="11588620" y="40997"/>
            <a:ext cx="541661"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216716-3AC1-4E85-B45B-3972F6048731}" type="slidenum">
              <a:rPr lang="fr-BE" sz="1800" smtClean="0">
                <a:solidFill>
                  <a:schemeClr val="bg1"/>
                </a:solidFill>
              </a:rPr>
              <a:pPr/>
              <a:t>24</a:t>
            </a:fld>
            <a:endParaRPr lang="fr-BE" sz="1800" dirty="0">
              <a:solidFill>
                <a:schemeClr val="bg1"/>
              </a:solidFill>
            </a:endParaRPr>
          </a:p>
        </p:txBody>
      </p:sp>
    </p:spTree>
    <p:extLst>
      <p:ext uri="{BB962C8B-B14F-4D97-AF65-F5344CB8AC3E}">
        <p14:creationId xmlns:p14="http://schemas.microsoft.com/office/powerpoint/2010/main" val="10433996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0C435F09-C60C-D5F5-B269-760F34D2B119}"/>
              </a:ext>
            </a:extLst>
          </p:cNvPr>
          <p:cNvPicPr>
            <a:picLocks noChangeAspect="1"/>
          </p:cNvPicPr>
          <p:nvPr/>
        </p:nvPicPr>
        <p:blipFill>
          <a:blip r:embed="rId3">
            <a:alphaModFix amt="50000"/>
          </a:blip>
          <a:stretch>
            <a:fillRect/>
          </a:stretch>
        </p:blipFill>
        <p:spPr>
          <a:xfrm>
            <a:off x="0" y="1112215"/>
            <a:ext cx="12192000" cy="5794314"/>
          </a:xfrm>
          <a:prstGeom prst="rect">
            <a:avLst/>
          </a:prstGeom>
        </p:spPr>
      </p:pic>
      <p:pic>
        <p:nvPicPr>
          <p:cNvPr id="6" name="Image 5">
            <a:extLst>
              <a:ext uri="{FF2B5EF4-FFF2-40B4-BE49-F238E27FC236}">
                <a16:creationId xmlns:a16="http://schemas.microsoft.com/office/drawing/2014/main" id="{D5B4E58D-B2DC-ED12-6B74-FE26D80F01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112215"/>
          </a:xfrm>
          <a:prstGeom prst="rect">
            <a:avLst/>
          </a:prstGeom>
        </p:spPr>
      </p:pic>
      <p:sp>
        <p:nvSpPr>
          <p:cNvPr id="2" name="Titre 1">
            <a:extLst>
              <a:ext uri="{FF2B5EF4-FFF2-40B4-BE49-F238E27FC236}">
                <a16:creationId xmlns:a16="http://schemas.microsoft.com/office/drawing/2014/main" id="{FAA4DA1B-9703-A4E6-D5A7-BA195C6099C8}"/>
              </a:ext>
            </a:extLst>
          </p:cNvPr>
          <p:cNvSpPr>
            <a:spLocks noGrp="1"/>
          </p:cNvSpPr>
          <p:nvPr>
            <p:ph type="title"/>
          </p:nvPr>
        </p:nvSpPr>
        <p:spPr/>
        <p:txBody>
          <a:bodyPr/>
          <a:lstStyle/>
          <a:p>
            <a:r>
              <a:rPr lang="fr-BE" dirty="0"/>
              <a:t> </a:t>
            </a:r>
          </a:p>
        </p:txBody>
      </p:sp>
      <p:sp>
        <p:nvSpPr>
          <p:cNvPr id="4" name="Espace réservé du contenu 2">
            <a:extLst>
              <a:ext uri="{FF2B5EF4-FFF2-40B4-BE49-F238E27FC236}">
                <a16:creationId xmlns:a16="http://schemas.microsoft.com/office/drawing/2014/main" id="{7CCC8AC8-69E3-54F1-CAFF-E171B11B113E}"/>
              </a:ext>
            </a:extLst>
          </p:cNvPr>
          <p:cNvSpPr txBox="1">
            <a:spLocks/>
          </p:cNvSpPr>
          <p:nvPr/>
        </p:nvSpPr>
        <p:spPr>
          <a:xfrm>
            <a:off x="182880" y="148970"/>
            <a:ext cx="12192000" cy="1112216"/>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i="1" dirty="0">
                <a:solidFill>
                  <a:schemeClr val="bg1"/>
                </a:solidFill>
              </a:rPr>
              <a:t>Why carbon will remain essential to Carbon Neutral Steelmaking 10/2022</a:t>
            </a:r>
          </a:p>
          <a:p>
            <a:pPr marL="0" indent="0">
              <a:buNone/>
            </a:pPr>
            <a:r>
              <a:rPr lang="en-US" b="1" dirty="0">
                <a:solidFill>
                  <a:schemeClr val="bg1"/>
                </a:solidFill>
              </a:rPr>
              <a:t>Carl De MARE, Former Vice President, New Technologies Group, ArcelorMittal</a:t>
            </a:r>
            <a:endParaRPr lang="en-US" dirty="0">
              <a:solidFill>
                <a:schemeClr val="bg1"/>
              </a:solidFill>
            </a:endParaRPr>
          </a:p>
          <a:p>
            <a:pPr marL="0" indent="0">
              <a:buNone/>
            </a:pPr>
            <a:r>
              <a:rPr lang="en-US" dirty="0">
                <a:solidFill>
                  <a:schemeClr val="bg1"/>
                </a:solidFill>
              </a:rPr>
              <a:t>​</a:t>
            </a:r>
            <a:endParaRPr lang="fr-BE" sz="2400" b="1" dirty="0">
              <a:solidFill>
                <a:schemeClr val="bg1"/>
              </a:solidFill>
            </a:endParaRPr>
          </a:p>
        </p:txBody>
      </p:sp>
      <p:sp>
        <p:nvSpPr>
          <p:cNvPr id="8" name="Espace réservé du contenu 2">
            <a:extLst>
              <a:ext uri="{FF2B5EF4-FFF2-40B4-BE49-F238E27FC236}">
                <a16:creationId xmlns:a16="http://schemas.microsoft.com/office/drawing/2014/main" id="{413A6ADE-96B7-B6EA-B5CD-829D5C1D9D42}"/>
              </a:ext>
            </a:extLst>
          </p:cNvPr>
          <p:cNvSpPr txBox="1">
            <a:spLocks/>
          </p:cNvSpPr>
          <p:nvPr/>
        </p:nvSpPr>
        <p:spPr>
          <a:xfrm>
            <a:off x="182880" y="886132"/>
            <a:ext cx="12192000" cy="574578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BE" sz="2400" b="1" dirty="0"/>
          </a:p>
          <a:p>
            <a:pPr marL="0" indent="0">
              <a:buFont typeface="Arial" panose="020B0604020202020204" pitchFamily="34" charset="0"/>
              <a:buNone/>
            </a:pPr>
            <a:r>
              <a:rPr lang="fr-BE" sz="2400" b="1" u="sng" dirty="0"/>
              <a:t>Steel key figures </a:t>
            </a:r>
            <a:r>
              <a:rPr lang="fr-BE" sz="2400" b="1" dirty="0"/>
              <a:t>: total world </a:t>
            </a:r>
            <a:r>
              <a:rPr lang="fr-BE" sz="2400" b="1" dirty="0" err="1"/>
              <a:t>crude</a:t>
            </a:r>
            <a:r>
              <a:rPr lang="fr-BE" sz="2400" b="1" dirty="0"/>
              <a:t> </a:t>
            </a:r>
            <a:r>
              <a:rPr lang="fr-BE" sz="2400" b="1" dirty="0" err="1"/>
              <a:t>steel</a:t>
            </a:r>
            <a:r>
              <a:rPr lang="fr-BE" sz="2400" b="1" dirty="0"/>
              <a:t> production  = 1.9 Gt/y </a:t>
            </a:r>
          </a:p>
          <a:p>
            <a:pPr marL="0" indent="0">
              <a:buFont typeface="Arial" panose="020B0604020202020204" pitchFamily="34" charset="0"/>
              <a:buNone/>
            </a:pPr>
            <a:r>
              <a:rPr lang="fr-BE" sz="2400" b="1" dirty="0"/>
              <a:t>(as per 2020)         total global CO</a:t>
            </a:r>
            <a:r>
              <a:rPr lang="fr-BE" sz="2400" b="1" baseline="-25000" dirty="0"/>
              <a:t>2</a:t>
            </a:r>
            <a:r>
              <a:rPr lang="fr-BE" sz="2400" b="1" dirty="0"/>
              <a:t> </a:t>
            </a:r>
            <a:r>
              <a:rPr lang="fr-BE" sz="2400" b="1" dirty="0" err="1"/>
              <a:t>emissions</a:t>
            </a:r>
            <a:r>
              <a:rPr lang="fr-BE" sz="2400" b="1" dirty="0"/>
              <a:t> = 2.6 Gt/y</a:t>
            </a:r>
          </a:p>
          <a:p>
            <a:pPr marL="0" indent="0">
              <a:buFont typeface="Arial" panose="020B0604020202020204" pitchFamily="34" charset="0"/>
              <a:buNone/>
            </a:pPr>
            <a:r>
              <a:rPr lang="fr-BE" sz="2400" b="1" dirty="0"/>
              <a:t>                                 </a:t>
            </a:r>
            <a:r>
              <a:rPr lang="fr-BE" sz="2400" b="1" dirty="0" err="1"/>
              <a:t>primary</a:t>
            </a:r>
            <a:r>
              <a:rPr lang="fr-BE" sz="2400" b="1" dirty="0"/>
              <a:t> </a:t>
            </a:r>
            <a:r>
              <a:rPr lang="fr-BE" sz="2400" b="1" dirty="0" err="1"/>
              <a:t>steelmaking</a:t>
            </a:r>
            <a:r>
              <a:rPr lang="fr-BE" sz="2400" b="1" dirty="0"/>
              <a:t> = BF + BOF (coke + </a:t>
            </a:r>
            <a:r>
              <a:rPr lang="fr-BE" sz="2400" b="1" dirty="0" err="1"/>
              <a:t>carbon</a:t>
            </a:r>
            <a:r>
              <a:rPr lang="fr-BE" sz="2400" b="1" dirty="0"/>
              <a:t>) : 70%</a:t>
            </a:r>
          </a:p>
          <a:p>
            <a:pPr marL="0" indent="0">
              <a:buFont typeface="Arial" panose="020B0604020202020204" pitchFamily="34" charset="0"/>
              <a:buNone/>
            </a:pPr>
            <a:r>
              <a:rPr lang="fr-BE" sz="2400" b="1" dirty="0"/>
              <a:t>                                                                           EAF (</a:t>
            </a:r>
            <a:r>
              <a:rPr lang="fr-BE" sz="2400" b="1" dirty="0" err="1"/>
              <a:t>electricity</a:t>
            </a:r>
            <a:r>
              <a:rPr lang="fr-BE" sz="2400" b="1" dirty="0"/>
              <a:t>) : 25 %</a:t>
            </a:r>
          </a:p>
          <a:p>
            <a:pPr marL="0" indent="0">
              <a:buFont typeface="Arial" panose="020B0604020202020204" pitchFamily="34" charset="0"/>
              <a:buNone/>
            </a:pPr>
            <a:r>
              <a:rPr lang="fr-BE" sz="2400" b="1" dirty="0"/>
              <a:t>                                                                           DRI &amp; EAF (</a:t>
            </a:r>
            <a:r>
              <a:rPr lang="fr-BE" sz="2400" b="1" dirty="0" err="1"/>
              <a:t>methane</a:t>
            </a:r>
            <a:r>
              <a:rPr lang="fr-BE" sz="2400" b="1" dirty="0"/>
              <a:t> &amp; </a:t>
            </a:r>
            <a:r>
              <a:rPr lang="fr-BE" sz="2400" b="1" dirty="0" err="1"/>
              <a:t>electricity</a:t>
            </a:r>
            <a:r>
              <a:rPr lang="fr-BE" sz="2400" b="1" dirty="0"/>
              <a:t>):  5 %</a:t>
            </a:r>
          </a:p>
          <a:p>
            <a:pPr marL="0" indent="0">
              <a:buFont typeface="Arial" panose="020B0604020202020204" pitchFamily="34" charset="0"/>
              <a:buNone/>
            </a:pPr>
            <a:endParaRPr lang="fr-BE" sz="2400" b="1" dirty="0"/>
          </a:p>
          <a:p>
            <a:pPr marL="0" indent="0">
              <a:buFont typeface="Arial" panose="020B0604020202020204" pitchFamily="34" charset="0"/>
              <a:buNone/>
            </a:pPr>
            <a:r>
              <a:rPr lang="fr-BE" sz="2400" b="1" u="sng" dirty="0"/>
              <a:t>Green </a:t>
            </a:r>
            <a:r>
              <a:rPr lang="fr-BE" sz="2400" b="1" u="sng" dirty="0" err="1"/>
              <a:t>hydrogen</a:t>
            </a:r>
            <a:r>
              <a:rPr lang="fr-BE" sz="2400" b="1" u="sng" dirty="0"/>
              <a:t> DRI </a:t>
            </a:r>
            <a:r>
              <a:rPr lang="fr-BE" sz="2400" b="1" dirty="0"/>
              <a:t>: </a:t>
            </a:r>
            <a:r>
              <a:rPr lang="fr-BE" sz="2400" b="1" dirty="0" err="1"/>
              <a:t>requested</a:t>
            </a:r>
            <a:r>
              <a:rPr lang="fr-BE" sz="2400" b="1" dirty="0"/>
              <a:t> </a:t>
            </a:r>
            <a:r>
              <a:rPr lang="fr-BE" sz="2400" b="1" dirty="0" err="1"/>
              <a:t>amount</a:t>
            </a:r>
            <a:r>
              <a:rPr lang="fr-BE" sz="2400" b="1" dirty="0"/>
              <a:t> of </a:t>
            </a:r>
            <a:r>
              <a:rPr lang="fr-BE" sz="2400" b="1" dirty="0" err="1"/>
              <a:t>hydrogen</a:t>
            </a:r>
            <a:r>
              <a:rPr lang="fr-BE" sz="2400" b="1" dirty="0"/>
              <a:t> = 115.9 Mt/y</a:t>
            </a:r>
          </a:p>
          <a:p>
            <a:pPr marL="0" indent="0">
              <a:buFont typeface="Arial" panose="020B0604020202020204" pitchFamily="34" charset="0"/>
              <a:buNone/>
            </a:pPr>
            <a:r>
              <a:rPr lang="fr-BE" sz="2400" b="1" dirty="0"/>
              <a:t>(as </a:t>
            </a:r>
            <a:r>
              <a:rPr lang="fr-BE" sz="2400" b="1" dirty="0" err="1"/>
              <a:t>reductant</a:t>
            </a:r>
            <a:r>
              <a:rPr lang="fr-BE" sz="2400" b="1" dirty="0"/>
              <a:t>)               </a:t>
            </a:r>
            <a:r>
              <a:rPr lang="fr-BE" sz="2400" b="1" dirty="0" err="1"/>
              <a:t>requested</a:t>
            </a:r>
            <a:r>
              <a:rPr lang="fr-BE" sz="2400" b="1" dirty="0"/>
              <a:t> </a:t>
            </a:r>
            <a:r>
              <a:rPr lang="fr-BE" sz="2400" b="1" dirty="0" err="1"/>
              <a:t>electrical</a:t>
            </a:r>
            <a:r>
              <a:rPr lang="fr-BE" sz="2400" b="1" dirty="0"/>
              <a:t> power = 800 GW </a:t>
            </a:r>
          </a:p>
          <a:p>
            <a:pPr marL="0" indent="0">
              <a:buFont typeface="Arial" panose="020B0604020202020204" pitchFamily="34" charset="0"/>
              <a:buNone/>
            </a:pPr>
            <a:r>
              <a:rPr lang="fr-BE" sz="2400" b="1" dirty="0"/>
              <a:t>                                        total CO</a:t>
            </a:r>
            <a:r>
              <a:rPr lang="fr-BE" sz="2400" b="1" baseline="-25000" dirty="0"/>
              <a:t>2</a:t>
            </a:r>
            <a:r>
              <a:rPr lang="fr-BE" sz="2400" b="1" dirty="0"/>
              <a:t> </a:t>
            </a:r>
            <a:r>
              <a:rPr lang="fr-BE" sz="2400" b="1" dirty="0" err="1"/>
              <a:t>abatement</a:t>
            </a:r>
            <a:r>
              <a:rPr lang="fr-BE" sz="2400" b="1" dirty="0"/>
              <a:t> = </a:t>
            </a:r>
            <a:r>
              <a:rPr lang="fr-BE" sz="2400" b="1" dirty="0" err="1"/>
              <a:t>from</a:t>
            </a:r>
            <a:r>
              <a:rPr lang="fr-BE" sz="2400" b="1" dirty="0"/>
              <a:t> 2,2 Gt/y down to 1.8 Mt/y (2050)</a:t>
            </a:r>
          </a:p>
          <a:p>
            <a:pPr marL="0" indent="0">
              <a:buFont typeface="Arial" panose="020B0604020202020204" pitchFamily="34" charset="0"/>
              <a:buNone/>
            </a:pPr>
            <a:r>
              <a:rPr lang="fr-BE" sz="2400" b="1" dirty="0"/>
              <a:t>                                        total </a:t>
            </a:r>
            <a:r>
              <a:rPr lang="fr-BE" sz="2400" b="1" dirty="0" err="1"/>
              <a:t>costs</a:t>
            </a:r>
            <a:r>
              <a:rPr lang="fr-BE" sz="2400" b="1" dirty="0"/>
              <a:t> = 2.9-9.9 TEUR           </a:t>
            </a:r>
          </a:p>
          <a:p>
            <a:pPr marL="0" indent="0">
              <a:buFont typeface="Arial" panose="020B0604020202020204" pitchFamily="34" charset="0"/>
              <a:buNone/>
            </a:pPr>
            <a:endParaRPr lang="fr-BE" sz="2400" b="1" dirty="0"/>
          </a:p>
          <a:p>
            <a:pPr marL="0" indent="0">
              <a:buFont typeface="Arial" panose="020B0604020202020204" pitchFamily="34" charset="0"/>
              <a:buNone/>
            </a:pPr>
            <a:r>
              <a:rPr lang="fr-BE" sz="2400" b="1" u="sng" dirty="0"/>
              <a:t>Smart </a:t>
            </a:r>
            <a:r>
              <a:rPr lang="fr-BE" sz="2400" b="1" u="sng" dirty="0" err="1"/>
              <a:t>carbon</a:t>
            </a:r>
            <a:r>
              <a:rPr lang="fr-BE" sz="2400" b="1" u="sng" dirty="0"/>
              <a:t> </a:t>
            </a:r>
            <a:r>
              <a:rPr lang="fr-BE" sz="2400" b="1" u="sng" dirty="0" err="1"/>
              <a:t>steelmaking</a:t>
            </a:r>
            <a:r>
              <a:rPr lang="fr-BE" sz="2400" b="1" u="sng" dirty="0"/>
              <a:t> </a:t>
            </a:r>
            <a:r>
              <a:rPr lang="fr-BE" sz="2400" b="1" dirty="0"/>
              <a:t>: CCS (</a:t>
            </a:r>
            <a:r>
              <a:rPr lang="fr-BE" sz="2400" b="1" dirty="0" err="1"/>
              <a:t>storage</a:t>
            </a:r>
            <a:r>
              <a:rPr lang="fr-BE" sz="2400" b="1" dirty="0"/>
              <a:t>) + CCE (export) + CCU (</a:t>
            </a:r>
            <a:r>
              <a:rPr lang="fr-BE" sz="2400" b="1" dirty="0" err="1"/>
              <a:t>ethanol</a:t>
            </a:r>
            <a:r>
              <a:rPr lang="fr-BE" sz="2400" b="1" dirty="0"/>
              <a:t> C</a:t>
            </a:r>
            <a:r>
              <a:rPr lang="fr-BE" sz="2400" b="1" baseline="-25000" dirty="0"/>
              <a:t>2</a:t>
            </a:r>
            <a:r>
              <a:rPr lang="fr-BE" sz="2400" b="1" dirty="0"/>
              <a:t>H</a:t>
            </a:r>
            <a:r>
              <a:rPr lang="fr-BE" sz="2400" b="1" baseline="-25000" dirty="0"/>
              <a:t>5</a:t>
            </a:r>
            <a:r>
              <a:rPr lang="fr-BE" sz="2400" b="1" dirty="0"/>
              <a:t>OH) + H</a:t>
            </a:r>
            <a:r>
              <a:rPr lang="fr-BE" sz="2400" b="1" baseline="-25000" dirty="0"/>
              <a:t>2</a:t>
            </a:r>
            <a:r>
              <a:rPr lang="fr-BE" sz="2400" b="1" dirty="0"/>
              <a:t> injection (BF&amp;DRI)</a:t>
            </a:r>
          </a:p>
          <a:p>
            <a:pPr marL="0" indent="0">
              <a:buFont typeface="Arial" panose="020B0604020202020204" pitchFamily="34" charset="0"/>
              <a:buNone/>
            </a:pPr>
            <a:r>
              <a:rPr lang="fr-BE" sz="2400" b="1" dirty="0"/>
              <a:t>   </a:t>
            </a:r>
          </a:p>
          <a:p>
            <a:pPr marL="0" indent="0">
              <a:buFont typeface="Arial" panose="020B0604020202020204" pitchFamily="34" charset="0"/>
              <a:buNone/>
            </a:pPr>
            <a:r>
              <a:rPr lang="fr-BE" sz="2400" b="1" dirty="0"/>
              <a:t>                                                   </a:t>
            </a:r>
            <a:r>
              <a:rPr lang="fr-BE" sz="2400" b="1" dirty="0" err="1"/>
              <a:t>gasification</a:t>
            </a:r>
            <a:r>
              <a:rPr lang="fr-BE" sz="2400" b="1" dirty="0"/>
              <a:t> &amp; </a:t>
            </a:r>
            <a:r>
              <a:rPr lang="fr-BE" sz="2400" b="1" dirty="0" err="1"/>
              <a:t>torrefaction</a:t>
            </a:r>
            <a:r>
              <a:rPr lang="fr-BE" sz="2400" b="1" dirty="0"/>
              <a:t> + </a:t>
            </a:r>
            <a:r>
              <a:rPr lang="fr-BE" sz="2400" b="1" dirty="0" err="1"/>
              <a:t>endless</a:t>
            </a:r>
            <a:r>
              <a:rPr lang="fr-BE" sz="2400" b="1" dirty="0"/>
              <a:t> </a:t>
            </a:r>
            <a:r>
              <a:rPr lang="fr-BE" sz="2400" b="1" dirty="0" err="1"/>
              <a:t>recycling</a:t>
            </a:r>
            <a:r>
              <a:rPr lang="fr-BE" sz="2400" b="1" dirty="0"/>
              <a:t> (</a:t>
            </a:r>
            <a:r>
              <a:rPr lang="fr-BE" sz="2400" b="1" dirty="0" err="1"/>
              <a:t>scraps</a:t>
            </a:r>
            <a:r>
              <a:rPr lang="fr-BE" sz="2400" b="1" dirty="0"/>
              <a:t>) as </a:t>
            </a:r>
            <a:r>
              <a:rPr lang="fr-BE" sz="2400" b="1" dirty="0" err="1"/>
              <a:t>combined</a:t>
            </a:r>
            <a:r>
              <a:rPr lang="fr-BE" sz="2400" b="1" dirty="0"/>
              <a:t> solutions</a:t>
            </a:r>
          </a:p>
          <a:p>
            <a:pPr marL="0" indent="0">
              <a:buFont typeface="Arial" panose="020B0604020202020204" pitchFamily="34" charset="0"/>
              <a:buNone/>
            </a:pPr>
            <a:r>
              <a:rPr lang="fr-BE" sz="1200" dirty="0"/>
              <a:t>     </a:t>
            </a:r>
          </a:p>
        </p:txBody>
      </p:sp>
      <p:sp>
        <p:nvSpPr>
          <p:cNvPr id="7" name="Espace réservé du numéro de diapositive 4">
            <a:extLst>
              <a:ext uri="{FF2B5EF4-FFF2-40B4-BE49-F238E27FC236}">
                <a16:creationId xmlns:a16="http://schemas.microsoft.com/office/drawing/2014/main" id="{A70F6224-8CC8-942B-BABE-26575FD88809}"/>
              </a:ext>
            </a:extLst>
          </p:cNvPr>
          <p:cNvSpPr txBox="1">
            <a:spLocks/>
          </p:cNvSpPr>
          <p:nvPr/>
        </p:nvSpPr>
        <p:spPr>
          <a:xfrm>
            <a:off x="11796920" y="40997"/>
            <a:ext cx="333361"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216716-3AC1-4E85-B45B-3972F6048731}" type="slidenum">
              <a:rPr lang="fr-BE" sz="1800" smtClean="0">
                <a:solidFill>
                  <a:schemeClr val="bg1"/>
                </a:solidFill>
              </a:rPr>
              <a:pPr/>
              <a:t>3</a:t>
            </a:fld>
            <a:endParaRPr lang="fr-BE" sz="1800" dirty="0">
              <a:solidFill>
                <a:schemeClr val="bg1"/>
              </a:solidFill>
            </a:endParaRPr>
          </a:p>
        </p:txBody>
      </p:sp>
    </p:spTree>
    <p:extLst>
      <p:ext uri="{BB962C8B-B14F-4D97-AF65-F5344CB8AC3E}">
        <p14:creationId xmlns:p14="http://schemas.microsoft.com/office/powerpoint/2010/main" val="16278242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5FEB83-AC4E-3380-1B45-72B89DEFB4F3}"/>
              </a:ext>
            </a:extLst>
          </p:cNvPr>
          <p:cNvSpPr>
            <a:spLocks noGrp="1"/>
          </p:cNvSpPr>
          <p:nvPr>
            <p:ph type="title"/>
          </p:nvPr>
        </p:nvSpPr>
        <p:spPr>
          <a:xfrm>
            <a:off x="738809" y="325369"/>
            <a:ext cx="10916897" cy="489639"/>
          </a:xfrm>
        </p:spPr>
        <p:txBody>
          <a:bodyPr>
            <a:normAutofit/>
          </a:bodyPr>
          <a:lstStyle/>
          <a:p>
            <a:r>
              <a:rPr lang="en-US" sz="2000" b="1" i="1" dirty="0"/>
              <a:t>Carbon Neutral Steelmaking – Carl De MARE                                                                                               3b</a:t>
            </a:r>
            <a:endParaRPr lang="fr-BE" sz="2000" dirty="0"/>
          </a:p>
        </p:txBody>
      </p:sp>
      <p:sp>
        <p:nvSpPr>
          <p:cNvPr id="3" name="Espace réservé du contenu 2">
            <a:extLst>
              <a:ext uri="{FF2B5EF4-FFF2-40B4-BE49-F238E27FC236}">
                <a16:creationId xmlns:a16="http://schemas.microsoft.com/office/drawing/2014/main" id="{569B6F8F-F2AD-5FE9-3094-F3F270BDFBF0}"/>
              </a:ext>
            </a:extLst>
          </p:cNvPr>
          <p:cNvSpPr>
            <a:spLocks noGrp="1"/>
          </p:cNvSpPr>
          <p:nvPr>
            <p:ph idx="1"/>
          </p:nvPr>
        </p:nvSpPr>
        <p:spPr>
          <a:xfrm>
            <a:off x="914400" y="930275"/>
            <a:ext cx="10515600" cy="4351338"/>
          </a:xfrm>
        </p:spPr>
        <p:txBody>
          <a:bodyPr>
            <a:normAutofit fontScale="25000" lnSpcReduction="20000"/>
          </a:bodyPr>
          <a:lstStyle/>
          <a:p>
            <a:pPr marL="0" indent="0">
              <a:buNone/>
            </a:pPr>
            <a:r>
              <a:rPr lang="fr-FR" sz="8000" b="1" u="sng" dirty="0"/>
              <a:t>Sigles et acronymes</a:t>
            </a:r>
          </a:p>
          <a:p>
            <a:r>
              <a:rPr lang="fr-FR" sz="8000" b="1" dirty="0"/>
              <a:t>BF                   : </a:t>
            </a:r>
            <a:r>
              <a:rPr lang="fr-FR" sz="8000" dirty="0"/>
              <a:t>Blast </a:t>
            </a:r>
            <a:r>
              <a:rPr lang="fr-FR" sz="8000" dirty="0" err="1"/>
              <a:t>Furnace</a:t>
            </a:r>
            <a:r>
              <a:rPr lang="fr-FR" sz="8000" dirty="0"/>
              <a:t> (Haut Fourneau)</a:t>
            </a:r>
          </a:p>
          <a:p>
            <a:r>
              <a:rPr lang="fr-FR" sz="8000" b="1" dirty="0"/>
              <a:t>BOF               : </a:t>
            </a:r>
            <a:r>
              <a:rPr lang="fr-FR" sz="8000" dirty="0"/>
              <a:t>Basic </a:t>
            </a:r>
            <a:r>
              <a:rPr lang="fr-FR" sz="8000" dirty="0" err="1"/>
              <a:t>Oxygen</a:t>
            </a:r>
            <a:r>
              <a:rPr lang="fr-FR" sz="8000" dirty="0"/>
              <a:t> </a:t>
            </a:r>
            <a:r>
              <a:rPr lang="fr-FR" sz="8000" dirty="0" err="1"/>
              <a:t>Furnace</a:t>
            </a:r>
            <a:endParaRPr lang="fr-FR" sz="8000" dirty="0"/>
          </a:p>
          <a:p>
            <a:r>
              <a:rPr lang="fr-FR" sz="8000" b="1" dirty="0"/>
              <a:t>CCE               : </a:t>
            </a:r>
            <a:r>
              <a:rPr lang="fr-FR" sz="8000" dirty="0"/>
              <a:t>Carbon Capture and Export</a:t>
            </a:r>
          </a:p>
          <a:p>
            <a:r>
              <a:rPr lang="fr-FR" sz="8000" b="1" dirty="0"/>
              <a:t>CCS               : </a:t>
            </a:r>
            <a:r>
              <a:rPr lang="fr-FR" sz="8000" dirty="0"/>
              <a:t>Carbon Capture and Storage</a:t>
            </a:r>
          </a:p>
          <a:p>
            <a:r>
              <a:rPr lang="fr-FR" sz="8000" b="1" dirty="0"/>
              <a:t>CCU               :</a:t>
            </a:r>
            <a:r>
              <a:rPr lang="fr-FR" sz="8000" dirty="0"/>
              <a:t> Carbon Capture and </a:t>
            </a:r>
            <a:r>
              <a:rPr lang="fr-FR" sz="8000" dirty="0" err="1"/>
              <a:t>Utilization</a:t>
            </a:r>
            <a:endParaRPr lang="fr-FR" sz="8000" dirty="0"/>
          </a:p>
          <a:p>
            <a:r>
              <a:rPr lang="fr-FR" sz="8000" b="1" dirty="0"/>
              <a:t>DRI                 : </a:t>
            </a:r>
            <a:r>
              <a:rPr lang="fr-FR" sz="8000" dirty="0"/>
              <a:t>Direct </a:t>
            </a:r>
            <a:r>
              <a:rPr lang="fr-FR" sz="8000" dirty="0" err="1"/>
              <a:t>Reduced</a:t>
            </a:r>
            <a:r>
              <a:rPr lang="fr-FR" sz="8000" dirty="0"/>
              <a:t> </a:t>
            </a:r>
            <a:r>
              <a:rPr lang="fr-FR" sz="8000" dirty="0" err="1"/>
              <a:t>Iron</a:t>
            </a:r>
            <a:endParaRPr lang="fr-FR" sz="8000" dirty="0"/>
          </a:p>
          <a:p>
            <a:r>
              <a:rPr lang="fr-FR" sz="8000" b="1" dirty="0"/>
              <a:t>EAF                : </a:t>
            </a:r>
            <a:r>
              <a:rPr lang="fr-FR" sz="8000" dirty="0"/>
              <a:t>Electric Arc </a:t>
            </a:r>
            <a:r>
              <a:rPr lang="fr-FR" sz="8000" dirty="0" err="1"/>
              <a:t>Furnace</a:t>
            </a:r>
            <a:endParaRPr lang="fr-FR" sz="8000" dirty="0"/>
          </a:p>
          <a:p>
            <a:r>
              <a:rPr lang="fr-FR" sz="8000" b="1" dirty="0" err="1"/>
              <a:t>Limestone</a:t>
            </a:r>
            <a:r>
              <a:rPr lang="fr-FR" sz="8000" dirty="0"/>
              <a:t> </a:t>
            </a:r>
            <a:r>
              <a:rPr lang="fr-FR" sz="8000" b="1" dirty="0"/>
              <a:t>:</a:t>
            </a:r>
            <a:r>
              <a:rPr lang="fr-FR" sz="8000" dirty="0"/>
              <a:t> Calcaire</a:t>
            </a:r>
          </a:p>
          <a:p>
            <a:r>
              <a:rPr lang="fr-FR" sz="8000" b="1" dirty="0" err="1"/>
              <a:t>Pig</a:t>
            </a:r>
            <a:r>
              <a:rPr lang="fr-FR" sz="8000" b="1" dirty="0"/>
              <a:t> </a:t>
            </a:r>
            <a:r>
              <a:rPr lang="fr-FR" sz="8000" b="1" dirty="0" err="1"/>
              <a:t>Iron</a:t>
            </a:r>
            <a:r>
              <a:rPr lang="fr-FR" sz="8000" b="1" dirty="0"/>
              <a:t> :</a:t>
            </a:r>
            <a:r>
              <a:rPr lang="fr-FR" sz="8000" dirty="0"/>
              <a:t> Fonte brute</a:t>
            </a:r>
            <a:r>
              <a:rPr lang="fr-FR" sz="8000" b="1" dirty="0"/>
              <a:t> </a:t>
            </a:r>
          </a:p>
          <a:p>
            <a:r>
              <a:rPr lang="fr-FR" sz="8000" b="1" dirty="0" err="1"/>
              <a:t>Scrap</a:t>
            </a:r>
            <a:r>
              <a:rPr lang="fr-FR" sz="8000" dirty="0"/>
              <a:t>           </a:t>
            </a:r>
            <a:r>
              <a:rPr lang="fr-FR" sz="8000" b="1" dirty="0"/>
              <a:t>:</a:t>
            </a:r>
            <a:r>
              <a:rPr lang="fr-FR" sz="8000" dirty="0"/>
              <a:t> Ferraille</a:t>
            </a:r>
          </a:p>
          <a:p>
            <a:r>
              <a:rPr lang="fr-FR" sz="8000" b="1" dirty="0"/>
              <a:t>SF                  : </a:t>
            </a:r>
            <a:r>
              <a:rPr lang="fr-FR" sz="8000" dirty="0" err="1"/>
              <a:t>Shaft</a:t>
            </a:r>
            <a:r>
              <a:rPr lang="fr-FR" sz="8000" dirty="0"/>
              <a:t> </a:t>
            </a:r>
            <a:r>
              <a:rPr lang="fr-FR" sz="8000" dirty="0" err="1"/>
              <a:t>Furnace</a:t>
            </a:r>
            <a:r>
              <a:rPr lang="fr-FR" sz="8000" dirty="0"/>
              <a:t> (</a:t>
            </a:r>
            <a:r>
              <a:rPr lang="fr-FR" sz="8000" dirty="0" err="1"/>
              <a:t>countercurrent</a:t>
            </a:r>
            <a:r>
              <a:rPr lang="fr-FR" sz="8000" dirty="0"/>
              <a:t> </a:t>
            </a:r>
            <a:r>
              <a:rPr lang="fr-FR" sz="8000" dirty="0" err="1"/>
              <a:t>reactor</a:t>
            </a:r>
            <a:r>
              <a:rPr lang="fr-FR" sz="8000" dirty="0"/>
              <a:t>)</a:t>
            </a:r>
          </a:p>
          <a:p>
            <a:endParaRPr lang="fr-FR" sz="8000" dirty="0"/>
          </a:p>
          <a:p>
            <a:pPr marL="0" indent="0">
              <a:buNone/>
            </a:pPr>
            <a:r>
              <a:rPr lang="fr-FR" sz="8000" b="1" u="sng" dirty="0"/>
              <a:t>Références</a:t>
            </a:r>
          </a:p>
          <a:p>
            <a:r>
              <a:rPr lang="fr-FR" sz="8000" b="1" dirty="0"/>
              <a:t>SEII événement 27/10/22 : « </a:t>
            </a:r>
            <a:r>
              <a:rPr lang="fr-FR" sz="8000" dirty="0" err="1">
                <a:hlinkClick r:id="rId2"/>
              </a:rPr>
              <a:t>Presentation</a:t>
            </a:r>
            <a:r>
              <a:rPr lang="fr-FR" sz="8000" dirty="0">
                <a:hlinkClick r:id="rId2"/>
              </a:rPr>
              <a:t> (slides)</a:t>
            </a:r>
            <a:r>
              <a:rPr lang="fr-FR" sz="8000" dirty="0"/>
              <a:t> </a:t>
            </a:r>
            <a:r>
              <a:rPr lang="fr-FR" sz="8000" b="1" dirty="0"/>
              <a:t>» Carl De MARE</a:t>
            </a:r>
            <a:endParaRPr lang="fr-FR" sz="8000" b="1" u="sng" dirty="0"/>
          </a:p>
          <a:p>
            <a:r>
              <a:rPr lang="fr-FR" sz="8000" b="1" dirty="0"/>
              <a:t>SEII Library : article </a:t>
            </a:r>
            <a:r>
              <a:rPr lang="fr-FR" sz="8000" dirty="0"/>
              <a:t>« </a:t>
            </a:r>
            <a:r>
              <a:rPr lang="fr-FR" sz="8000" dirty="0">
                <a:hlinkClick r:id="rId3"/>
              </a:rPr>
              <a:t>Green </a:t>
            </a:r>
            <a:r>
              <a:rPr lang="fr-FR" sz="8000" dirty="0" err="1">
                <a:hlinkClick r:id="rId3"/>
              </a:rPr>
              <a:t>Hydrogen</a:t>
            </a:r>
            <a:r>
              <a:rPr lang="fr-FR" sz="8000" dirty="0">
                <a:hlinkClick r:id="rId3"/>
              </a:rPr>
              <a:t> for a clean </a:t>
            </a:r>
            <a:r>
              <a:rPr lang="fr-FR" sz="8000" dirty="0" err="1">
                <a:hlinkClick r:id="rId3"/>
              </a:rPr>
              <a:t>steel</a:t>
            </a:r>
            <a:r>
              <a:rPr lang="fr-FR" sz="8000" dirty="0">
                <a:hlinkClick r:id="rId3"/>
              </a:rPr>
              <a:t> </a:t>
            </a:r>
            <a:r>
              <a:rPr lang="fr-FR" sz="8000" dirty="0" err="1">
                <a:hlinkClick r:id="rId3"/>
              </a:rPr>
              <a:t>industry</a:t>
            </a:r>
            <a:r>
              <a:rPr lang="fr-FR" sz="8000" dirty="0"/>
              <a:t> » </a:t>
            </a:r>
            <a:r>
              <a:rPr lang="fr-FR" sz="8000" b="1" dirty="0"/>
              <a:t>Bernard MAIRY</a:t>
            </a:r>
          </a:p>
          <a:p>
            <a:pPr marL="0" indent="0">
              <a:buNone/>
            </a:pPr>
            <a:endParaRPr lang="fr-BE" dirty="0"/>
          </a:p>
        </p:txBody>
      </p:sp>
    </p:spTree>
    <p:extLst>
      <p:ext uri="{BB962C8B-B14F-4D97-AF65-F5344CB8AC3E}">
        <p14:creationId xmlns:p14="http://schemas.microsoft.com/office/powerpoint/2010/main" val="996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319E2F5F-8615-EB59-76EE-70BCF826CEE6}"/>
              </a:ext>
            </a:extLst>
          </p:cNvPr>
          <p:cNvPicPr>
            <a:picLocks noChangeAspect="1"/>
          </p:cNvPicPr>
          <p:nvPr/>
        </p:nvPicPr>
        <p:blipFill>
          <a:blip r:embed="rId3">
            <a:alphaModFix amt="50000"/>
          </a:blip>
          <a:stretch>
            <a:fillRect/>
          </a:stretch>
        </p:blipFill>
        <p:spPr>
          <a:xfrm>
            <a:off x="0" y="1112215"/>
            <a:ext cx="12192000" cy="5745784"/>
          </a:xfrm>
          <a:prstGeom prst="rect">
            <a:avLst/>
          </a:prstGeom>
        </p:spPr>
      </p:pic>
      <p:pic>
        <p:nvPicPr>
          <p:cNvPr id="5" name="Image 4">
            <a:extLst>
              <a:ext uri="{FF2B5EF4-FFF2-40B4-BE49-F238E27FC236}">
                <a16:creationId xmlns:a16="http://schemas.microsoft.com/office/drawing/2014/main" id="{2CC06E55-F5B6-DDA6-D29E-A5318F89C8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112215"/>
          </a:xfrm>
          <a:prstGeom prst="rect">
            <a:avLst/>
          </a:prstGeom>
        </p:spPr>
      </p:pic>
      <p:sp>
        <p:nvSpPr>
          <p:cNvPr id="2" name="Titre 1">
            <a:extLst>
              <a:ext uri="{FF2B5EF4-FFF2-40B4-BE49-F238E27FC236}">
                <a16:creationId xmlns:a16="http://schemas.microsoft.com/office/drawing/2014/main" id="{84E34030-36AC-26CF-EE45-AF55F31277B1}"/>
              </a:ext>
            </a:extLst>
          </p:cNvPr>
          <p:cNvSpPr>
            <a:spLocks noGrp="1"/>
          </p:cNvSpPr>
          <p:nvPr>
            <p:ph type="title"/>
          </p:nvPr>
        </p:nvSpPr>
        <p:spPr>
          <a:xfrm>
            <a:off x="0" y="1"/>
            <a:ext cx="12192000" cy="1246908"/>
          </a:xfrm>
        </p:spPr>
        <p:txBody>
          <a:bodyPr>
            <a:normAutofit fontScale="90000"/>
          </a:bodyPr>
          <a:lstStyle/>
          <a:p>
            <a:r>
              <a:rPr lang="fr-BE" sz="2200" b="1" i="1" dirty="0">
                <a:solidFill>
                  <a:schemeClr val="bg1"/>
                </a:solidFill>
                <a:latin typeface="+mn-lt"/>
              </a:rPr>
              <a:t>Comment l’industrie du verre et la RW comptent maintenir leur compétitivité respective dans le cadre de la transition énergétique 3/2023</a:t>
            </a:r>
            <a:br>
              <a:rPr lang="fr-BE" sz="2200" b="1" i="1" dirty="0">
                <a:solidFill>
                  <a:schemeClr val="bg1"/>
                </a:solidFill>
                <a:latin typeface="+mn-lt"/>
              </a:rPr>
            </a:br>
            <a:r>
              <a:rPr lang="fr-BE" sz="2200" b="1" dirty="0">
                <a:solidFill>
                  <a:schemeClr val="bg1"/>
                </a:solidFill>
                <a:latin typeface="+mn-lt"/>
              </a:rPr>
              <a:t>Marc VAN DEN NESTE, former CTO AGC Flat Glass, DG ECOSYS</a:t>
            </a:r>
            <a:br>
              <a:rPr lang="fr-BE" sz="2000" b="1" dirty="0"/>
            </a:br>
            <a:endParaRPr lang="fr-BE" sz="2000" b="1" i="1" dirty="0"/>
          </a:p>
        </p:txBody>
      </p:sp>
      <p:sp>
        <p:nvSpPr>
          <p:cNvPr id="3" name="Espace réservé du contenu 2">
            <a:extLst>
              <a:ext uri="{FF2B5EF4-FFF2-40B4-BE49-F238E27FC236}">
                <a16:creationId xmlns:a16="http://schemas.microsoft.com/office/drawing/2014/main" id="{F8D62EE1-AE1B-6402-459A-CBB4155B2C31}"/>
              </a:ext>
            </a:extLst>
          </p:cNvPr>
          <p:cNvSpPr>
            <a:spLocks noGrp="1"/>
          </p:cNvSpPr>
          <p:nvPr>
            <p:ph idx="1"/>
          </p:nvPr>
        </p:nvSpPr>
        <p:spPr>
          <a:xfrm>
            <a:off x="238991" y="1112216"/>
            <a:ext cx="11856027" cy="5330148"/>
          </a:xfrm>
        </p:spPr>
        <p:txBody>
          <a:bodyPr>
            <a:normAutofit/>
          </a:bodyPr>
          <a:lstStyle/>
          <a:p>
            <a:pPr marL="0" indent="0">
              <a:buNone/>
            </a:pPr>
            <a:endParaRPr lang="fr-BE" sz="2000" b="1" dirty="0">
              <a:latin typeface="+mj-lt"/>
            </a:endParaRPr>
          </a:p>
          <a:p>
            <a:pPr marL="0" indent="0">
              <a:buNone/>
            </a:pPr>
            <a:r>
              <a:rPr lang="fr-BE" sz="2000" b="1" u="sng" dirty="0"/>
              <a:t>AGC Flat Glass </a:t>
            </a:r>
            <a:r>
              <a:rPr lang="fr-BE" sz="2000" b="1" dirty="0"/>
              <a:t>: </a:t>
            </a:r>
            <a:r>
              <a:rPr lang="fr-BE" sz="2000" b="1" dirty="0" err="1"/>
              <a:t>melting</a:t>
            </a:r>
            <a:r>
              <a:rPr lang="fr-BE" sz="2000" b="1" dirty="0"/>
              <a:t> </a:t>
            </a:r>
            <a:r>
              <a:rPr lang="fr-BE" sz="2000" b="1" dirty="0" err="1"/>
              <a:t>furnaces</a:t>
            </a:r>
            <a:r>
              <a:rPr lang="fr-BE" sz="2000" b="1" dirty="0"/>
              <a:t>, </a:t>
            </a:r>
            <a:r>
              <a:rPr lang="fr-BE" sz="2000" b="1" dirty="0" err="1"/>
              <a:t>floating</a:t>
            </a:r>
            <a:r>
              <a:rPr lang="fr-BE" sz="2000" b="1" dirty="0"/>
              <a:t> </a:t>
            </a:r>
            <a:r>
              <a:rPr lang="fr-BE" sz="2000" b="1" dirty="0" err="1"/>
              <a:t>furnaces</a:t>
            </a:r>
            <a:r>
              <a:rPr lang="fr-BE" sz="2000" b="1" dirty="0"/>
              <a:t>, </a:t>
            </a:r>
            <a:r>
              <a:rPr lang="fr-BE" sz="2000" b="1" dirty="0" err="1"/>
              <a:t>heating</a:t>
            </a:r>
            <a:r>
              <a:rPr lang="fr-BE" sz="2000" b="1" dirty="0"/>
              <a:t> </a:t>
            </a:r>
            <a:r>
              <a:rPr lang="fr-BE" sz="2000" b="1" dirty="0" err="1"/>
              <a:t>furnaces</a:t>
            </a:r>
            <a:endParaRPr lang="fr-BE" sz="2000" b="1" dirty="0"/>
          </a:p>
          <a:p>
            <a:pPr marL="0" indent="0">
              <a:buNone/>
            </a:pPr>
            <a:r>
              <a:rPr lang="fr-BE" sz="2000" b="1" u="sng" dirty="0"/>
              <a:t>Conversion to  </a:t>
            </a:r>
            <a:r>
              <a:rPr lang="fr-BE" sz="2000" b="1" dirty="0"/>
              <a:t>: </a:t>
            </a:r>
            <a:r>
              <a:rPr lang="fr-BE" sz="2000" b="1" dirty="0" err="1"/>
              <a:t>hydrogen</a:t>
            </a:r>
            <a:r>
              <a:rPr lang="fr-BE" sz="2000" b="1" dirty="0"/>
              <a:t> combustion </a:t>
            </a:r>
            <a:r>
              <a:rPr lang="fr-BE" sz="2000" b="1" dirty="0" err="1"/>
              <a:t>furnaces</a:t>
            </a:r>
            <a:r>
              <a:rPr lang="fr-BE" sz="2000" b="1" dirty="0"/>
              <a:t> (</a:t>
            </a:r>
            <a:r>
              <a:rPr lang="fr-BE" sz="2000" b="1" dirty="0" err="1"/>
              <a:t>instead</a:t>
            </a:r>
            <a:r>
              <a:rPr lang="fr-BE" sz="2000" b="1" dirty="0"/>
              <a:t> of CH</a:t>
            </a:r>
            <a:r>
              <a:rPr lang="fr-BE" sz="2000" b="1" baseline="-25000" dirty="0"/>
              <a:t>4</a:t>
            </a:r>
            <a:r>
              <a:rPr lang="fr-BE" sz="2000" b="1" dirty="0"/>
              <a:t>)</a:t>
            </a:r>
          </a:p>
          <a:p>
            <a:pPr marL="0" indent="0">
              <a:buNone/>
            </a:pPr>
            <a:r>
              <a:rPr lang="fr-BE" sz="2000" b="1" dirty="0"/>
              <a:t>                              </a:t>
            </a:r>
            <a:r>
              <a:rPr lang="fr-BE" sz="2000" b="1" dirty="0" err="1"/>
              <a:t>electrical</a:t>
            </a:r>
            <a:r>
              <a:rPr lang="fr-BE" sz="2000" b="1" dirty="0"/>
              <a:t> </a:t>
            </a:r>
            <a:r>
              <a:rPr lang="fr-BE" sz="2000" b="1" dirty="0" err="1"/>
              <a:t>furnaces</a:t>
            </a:r>
            <a:r>
              <a:rPr lang="fr-BE" sz="2000" b="1" dirty="0"/>
              <a:t> (</a:t>
            </a:r>
            <a:r>
              <a:rPr lang="fr-BE" sz="2000" b="1" dirty="0" err="1"/>
              <a:t>renewables</a:t>
            </a:r>
            <a:r>
              <a:rPr lang="fr-BE" sz="2000" b="1" dirty="0"/>
              <a:t>, </a:t>
            </a:r>
            <a:r>
              <a:rPr lang="fr-BE" sz="2000" b="1" dirty="0" err="1"/>
              <a:t>low</a:t>
            </a:r>
            <a:r>
              <a:rPr lang="fr-BE" sz="2000" b="1" dirty="0"/>
              <a:t> </a:t>
            </a:r>
            <a:r>
              <a:rPr lang="fr-BE" sz="2000" b="1" dirty="0" err="1"/>
              <a:t>carbon</a:t>
            </a:r>
            <a:r>
              <a:rPr lang="fr-BE" sz="2000" b="1" dirty="0"/>
              <a:t>)</a:t>
            </a:r>
          </a:p>
          <a:p>
            <a:pPr marL="0" indent="0">
              <a:buNone/>
            </a:pPr>
            <a:r>
              <a:rPr lang="fr-BE" sz="2000" b="1" dirty="0"/>
              <a:t>                              </a:t>
            </a:r>
            <a:r>
              <a:rPr lang="fr-BE" sz="2000" b="1" dirty="0" err="1"/>
              <a:t>hydrogen</a:t>
            </a:r>
            <a:r>
              <a:rPr lang="fr-BE" sz="2000" b="1" dirty="0"/>
              <a:t> production (</a:t>
            </a:r>
            <a:r>
              <a:rPr lang="fr-BE" sz="2000" b="1" dirty="0" err="1"/>
              <a:t>electrolyse</a:t>
            </a:r>
            <a:r>
              <a:rPr lang="fr-BE" sz="2000" b="1" dirty="0"/>
              <a:t>, </a:t>
            </a:r>
            <a:r>
              <a:rPr lang="fr-BE" sz="2000" b="1" dirty="0" err="1"/>
              <a:t>plasmalyse</a:t>
            </a:r>
            <a:r>
              <a:rPr lang="fr-BE" sz="2000" b="1" dirty="0"/>
              <a:t> &amp; thermolyse)</a:t>
            </a:r>
          </a:p>
          <a:p>
            <a:pPr marL="0" indent="0">
              <a:buNone/>
            </a:pPr>
            <a:r>
              <a:rPr lang="fr-BE" sz="2000" b="1" dirty="0"/>
              <a:t>                              e-CH</a:t>
            </a:r>
            <a:r>
              <a:rPr lang="fr-BE" sz="2000" b="1" baseline="-25000" dirty="0"/>
              <a:t>4</a:t>
            </a:r>
            <a:r>
              <a:rPr lang="fr-BE" sz="2000" b="1" dirty="0"/>
              <a:t> production (</a:t>
            </a:r>
            <a:r>
              <a:rPr lang="fr-BE" sz="2000" b="1" dirty="0" err="1"/>
              <a:t>renewables</a:t>
            </a:r>
            <a:r>
              <a:rPr lang="fr-BE" sz="2000" b="1" dirty="0"/>
              <a:t>, </a:t>
            </a:r>
            <a:r>
              <a:rPr lang="fr-BE" sz="2000" b="1" dirty="0" err="1"/>
              <a:t>low</a:t>
            </a:r>
            <a:r>
              <a:rPr lang="fr-BE" sz="2000" b="1" dirty="0"/>
              <a:t> </a:t>
            </a:r>
            <a:r>
              <a:rPr lang="fr-BE" sz="2000" b="1" dirty="0" err="1"/>
              <a:t>carbon</a:t>
            </a:r>
            <a:r>
              <a:rPr lang="fr-BE" sz="2000" b="1" dirty="0"/>
              <a:t>)</a:t>
            </a:r>
          </a:p>
          <a:p>
            <a:pPr marL="0" indent="0">
              <a:buNone/>
            </a:pPr>
            <a:endParaRPr lang="fr-BE" sz="2000" b="1" dirty="0"/>
          </a:p>
          <a:p>
            <a:pPr marL="0" indent="0">
              <a:buNone/>
            </a:pPr>
            <a:r>
              <a:rPr lang="fr-BE" sz="2000" b="1" u="sng" dirty="0"/>
              <a:t>District </a:t>
            </a:r>
            <a:r>
              <a:rPr lang="fr-BE" sz="2000" b="1" u="sng" dirty="0" err="1"/>
              <a:t>Cleantech</a:t>
            </a:r>
            <a:r>
              <a:rPr lang="fr-BE" sz="2000" b="1" u="sng" dirty="0"/>
              <a:t> </a:t>
            </a:r>
            <a:r>
              <a:rPr lang="fr-BE" sz="2000" b="1" dirty="0"/>
              <a:t>: a new </a:t>
            </a:r>
            <a:r>
              <a:rPr lang="fr-BE" sz="2000" b="1" dirty="0" err="1"/>
              <a:t>strategic</a:t>
            </a:r>
            <a:r>
              <a:rPr lang="fr-BE" sz="2000" b="1" dirty="0"/>
              <a:t> </a:t>
            </a:r>
            <a:r>
              <a:rPr lang="fr-BE" sz="2000" b="1" dirty="0" err="1"/>
              <a:t>industrial</a:t>
            </a:r>
            <a:r>
              <a:rPr lang="fr-BE" sz="2000" b="1" dirty="0"/>
              <a:t> zone (Charleroi) to </a:t>
            </a:r>
            <a:r>
              <a:rPr lang="fr-BE" sz="2000" b="1" dirty="0" err="1"/>
              <a:t>reduce</a:t>
            </a:r>
            <a:r>
              <a:rPr lang="fr-BE" sz="2000" b="1" dirty="0"/>
              <a:t> GHG               </a:t>
            </a:r>
          </a:p>
          <a:p>
            <a:pPr marL="0" indent="0">
              <a:buNone/>
            </a:pPr>
            <a:r>
              <a:rPr lang="fr-BE" sz="2000" b="1" u="sng" dirty="0"/>
              <a:t>Technologies</a:t>
            </a:r>
            <a:r>
              <a:rPr lang="fr-BE" sz="2000" b="1" dirty="0"/>
              <a:t> :    </a:t>
            </a:r>
            <a:r>
              <a:rPr lang="fr-BE" sz="2000" b="1" dirty="0" err="1"/>
              <a:t>electricity</a:t>
            </a:r>
            <a:r>
              <a:rPr lang="fr-BE" sz="2000" b="1" dirty="0"/>
              <a:t> &amp; </a:t>
            </a:r>
            <a:r>
              <a:rPr lang="fr-BE" sz="2000" b="1" dirty="0" err="1"/>
              <a:t>hydrogen</a:t>
            </a:r>
            <a:r>
              <a:rPr lang="fr-BE" sz="2000" b="1" dirty="0"/>
              <a:t> (</a:t>
            </a:r>
            <a:r>
              <a:rPr lang="fr-BE" sz="2000" b="1" dirty="0" err="1"/>
              <a:t>renewables</a:t>
            </a:r>
            <a:r>
              <a:rPr lang="fr-BE" sz="2000" b="1" dirty="0"/>
              <a:t>), CCU, </a:t>
            </a:r>
            <a:r>
              <a:rPr lang="fr-BE" sz="2000" b="1" dirty="0" err="1"/>
              <a:t>waste</a:t>
            </a:r>
            <a:r>
              <a:rPr lang="fr-BE" sz="2000" b="1" dirty="0"/>
              <a:t> </a:t>
            </a:r>
            <a:r>
              <a:rPr lang="fr-BE" sz="2000" b="1" dirty="0" err="1"/>
              <a:t>circularity</a:t>
            </a:r>
            <a:r>
              <a:rPr lang="fr-BE" sz="2000" b="1" dirty="0"/>
              <a:t>,</a:t>
            </a:r>
          </a:p>
          <a:p>
            <a:pPr marL="0" indent="0">
              <a:buNone/>
            </a:pPr>
            <a:r>
              <a:rPr lang="fr-BE" sz="2000" b="1" dirty="0"/>
              <a:t>                              </a:t>
            </a:r>
            <a:r>
              <a:rPr lang="fr-BE" sz="2000" b="1" dirty="0" err="1"/>
              <a:t>urban</a:t>
            </a:r>
            <a:r>
              <a:rPr lang="fr-BE" sz="2000" b="1" dirty="0"/>
              <a:t> </a:t>
            </a:r>
            <a:r>
              <a:rPr lang="fr-BE" sz="2000" b="1" dirty="0" err="1"/>
              <a:t>heating</a:t>
            </a:r>
            <a:r>
              <a:rPr lang="fr-BE" sz="2000" b="1" dirty="0"/>
              <a:t> (</a:t>
            </a:r>
            <a:r>
              <a:rPr lang="fr-BE" sz="2000" b="1" dirty="0" err="1"/>
              <a:t>steam</a:t>
            </a:r>
            <a:r>
              <a:rPr lang="fr-BE" sz="2000" b="1" dirty="0"/>
              <a:t>),</a:t>
            </a:r>
            <a:r>
              <a:rPr lang="fr-BE" sz="2000" b="1" dirty="0" err="1"/>
              <a:t>urban</a:t>
            </a:r>
            <a:r>
              <a:rPr lang="fr-BE" sz="2000" b="1" dirty="0"/>
              <a:t> building </a:t>
            </a:r>
            <a:r>
              <a:rPr lang="fr-BE" sz="2000" b="1" dirty="0" err="1"/>
              <a:t>renovation,urban</a:t>
            </a:r>
            <a:r>
              <a:rPr lang="fr-BE" sz="2000" b="1" dirty="0"/>
              <a:t> agriculture                       </a:t>
            </a:r>
          </a:p>
        </p:txBody>
      </p:sp>
      <p:sp>
        <p:nvSpPr>
          <p:cNvPr id="9" name="Espace réservé du numéro de diapositive 8">
            <a:extLst>
              <a:ext uri="{FF2B5EF4-FFF2-40B4-BE49-F238E27FC236}">
                <a16:creationId xmlns:a16="http://schemas.microsoft.com/office/drawing/2014/main" id="{984CE683-DD48-F085-EE91-A745B93CA369}"/>
              </a:ext>
            </a:extLst>
          </p:cNvPr>
          <p:cNvSpPr>
            <a:spLocks noGrp="1"/>
          </p:cNvSpPr>
          <p:nvPr>
            <p:ph type="sldNum" sz="quarter" idx="12"/>
          </p:nvPr>
        </p:nvSpPr>
        <p:spPr/>
        <p:txBody>
          <a:bodyPr/>
          <a:lstStyle/>
          <a:p>
            <a:fld id="{27216716-3AC1-4E85-B45B-3972F6048731}" type="slidenum">
              <a:rPr lang="fr-BE" smtClean="0"/>
              <a:t>5</a:t>
            </a:fld>
            <a:endParaRPr lang="fr-BE"/>
          </a:p>
        </p:txBody>
      </p:sp>
      <p:sp>
        <p:nvSpPr>
          <p:cNvPr id="10" name="Espace réservé du numéro de diapositive 4">
            <a:extLst>
              <a:ext uri="{FF2B5EF4-FFF2-40B4-BE49-F238E27FC236}">
                <a16:creationId xmlns:a16="http://schemas.microsoft.com/office/drawing/2014/main" id="{1FBA56D9-88C6-D1C5-AB83-751E2DEF8E89}"/>
              </a:ext>
            </a:extLst>
          </p:cNvPr>
          <p:cNvSpPr txBox="1">
            <a:spLocks/>
          </p:cNvSpPr>
          <p:nvPr/>
        </p:nvSpPr>
        <p:spPr>
          <a:xfrm>
            <a:off x="11796920" y="40997"/>
            <a:ext cx="333361"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216716-3AC1-4E85-B45B-3972F6048731}" type="slidenum">
              <a:rPr lang="fr-BE" sz="1800" smtClean="0">
                <a:solidFill>
                  <a:schemeClr val="bg1"/>
                </a:solidFill>
              </a:rPr>
              <a:pPr/>
              <a:t>5</a:t>
            </a:fld>
            <a:endParaRPr lang="fr-BE" sz="1800" dirty="0">
              <a:solidFill>
                <a:schemeClr val="bg1"/>
              </a:solidFill>
            </a:endParaRPr>
          </a:p>
        </p:txBody>
      </p:sp>
    </p:spTree>
    <p:extLst>
      <p:ext uri="{BB962C8B-B14F-4D97-AF65-F5344CB8AC3E}">
        <p14:creationId xmlns:p14="http://schemas.microsoft.com/office/powerpoint/2010/main" val="34850908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FD070-0C5E-A146-39AD-C0E5C71A34C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AD21148-3346-B806-1246-DD427AA8A002}"/>
              </a:ext>
            </a:extLst>
          </p:cNvPr>
          <p:cNvSpPr>
            <a:spLocks noGrp="1"/>
          </p:cNvSpPr>
          <p:nvPr>
            <p:ph type="title"/>
          </p:nvPr>
        </p:nvSpPr>
        <p:spPr>
          <a:xfrm>
            <a:off x="738809" y="325369"/>
            <a:ext cx="10916897" cy="489639"/>
          </a:xfrm>
        </p:spPr>
        <p:txBody>
          <a:bodyPr>
            <a:normAutofit/>
          </a:bodyPr>
          <a:lstStyle/>
          <a:p>
            <a:r>
              <a:rPr lang="en-US" sz="2000" b="1" i="1" dirty="0"/>
              <a:t>Industrie du verre et </a:t>
            </a:r>
            <a:r>
              <a:rPr lang="en-US" sz="2000" b="1" i="1" dirty="0" err="1"/>
              <a:t>Région</a:t>
            </a:r>
            <a:r>
              <a:rPr lang="en-US" sz="2000" b="1" i="1" dirty="0"/>
              <a:t> Wallonne – </a:t>
            </a:r>
            <a:r>
              <a:rPr lang="fr-BE" sz="2000" b="1" dirty="0"/>
              <a:t>Marc VAN DEN NESTE                                                                           </a:t>
            </a:r>
            <a:r>
              <a:rPr lang="en-US" sz="2000" b="1" i="1" dirty="0"/>
              <a:t>5b</a:t>
            </a:r>
            <a:endParaRPr lang="fr-BE" sz="2800" dirty="0"/>
          </a:p>
        </p:txBody>
      </p:sp>
      <p:sp>
        <p:nvSpPr>
          <p:cNvPr id="3" name="Espace réservé du contenu 2">
            <a:extLst>
              <a:ext uri="{FF2B5EF4-FFF2-40B4-BE49-F238E27FC236}">
                <a16:creationId xmlns:a16="http://schemas.microsoft.com/office/drawing/2014/main" id="{5BBAF974-8929-3B50-7BA2-68C0A8F1D84A}"/>
              </a:ext>
            </a:extLst>
          </p:cNvPr>
          <p:cNvSpPr>
            <a:spLocks noGrp="1"/>
          </p:cNvSpPr>
          <p:nvPr>
            <p:ph idx="1"/>
          </p:nvPr>
        </p:nvSpPr>
        <p:spPr>
          <a:xfrm>
            <a:off x="914400" y="930275"/>
            <a:ext cx="10515600" cy="4351338"/>
          </a:xfrm>
        </p:spPr>
        <p:txBody>
          <a:bodyPr>
            <a:normAutofit fontScale="92500" lnSpcReduction="10000"/>
          </a:bodyPr>
          <a:lstStyle/>
          <a:p>
            <a:pPr marL="0" indent="0">
              <a:buNone/>
            </a:pPr>
            <a:r>
              <a:rPr lang="fr-FR" sz="2400" b="1" u="sng" dirty="0"/>
              <a:t>Sigles et acronymes</a:t>
            </a:r>
          </a:p>
          <a:p>
            <a:r>
              <a:rPr lang="fr-FR" sz="2400" b="1" dirty="0"/>
              <a:t>e-CH4                    : </a:t>
            </a:r>
            <a:r>
              <a:rPr lang="fr-FR" sz="2400" dirty="0"/>
              <a:t>Biométhane</a:t>
            </a:r>
          </a:p>
          <a:p>
            <a:r>
              <a:rPr lang="fr-BE" sz="2400" b="1" dirty="0" err="1"/>
              <a:t>floating</a:t>
            </a:r>
            <a:r>
              <a:rPr lang="fr-BE" sz="2400" b="1" dirty="0"/>
              <a:t> </a:t>
            </a:r>
            <a:r>
              <a:rPr lang="fr-BE" sz="2400" b="1" dirty="0" err="1"/>
              <a:t>furnace</a:t>
            </a:r>
            <a:r>
              <a:rPr lang="fr-BE" sz="2400" b="1" dirty="0"/>
              <a:t> </a:t>
            </a:r>
            <a:r>
              <a:rPr lang="fr-FR" sz="2400" b="1" dirty="0"/>
              <a:t>  : </a:t>
            </a:r>
            <a:r>
              <a:rPr lang="fr-FR" sz="2400" dirty="0"/>
              <a:t>Four à flottation</a:t>
            </a:r>
          </a:p>
          <a:p>
            <a:r>
              <a:rPr lang="fr-BE" sz="2400" b="1" dirty="0" err="1"/>
              <a:t>heating</a:t>
            </a:r>
            <a:r>
              <a:rPr lang="fr-BE" sz="2400" b="1" dirty="0"/>
              <a:t> </a:t>
            </a:r>
            <a:r>
              <a:rPr lang="fr-BE" sz="2400" b="1" dirty="0" err="1"/>
              <a:t>furnace</a:t>
            </a:r>
            <a:r>
              <a:rPr lang="fr-BE" sz="2400" b="1" dirty="0"/>
              <a:t>  </a:t>
            </a:r>
            <a:r>
              <a:rPr lang="fr-BE" sz="2400" dirty="0"/>
              <a:t>: Four à chaleur</a:t>
            </a:r>
            <a:endParaRPr lang="fr-FR" sz="2400" dirty="0"/>
          </a:p>
          <a:p>
            <a:r>
              <a:rPr lang="fr-BE" sz="2400" b="1" dirty="0" err="1"/>
              <a:t>melting</a:t>
            </a:r>
            <a:r>
              <a:rPr lang="fr-BE" sz="2400" b="1" dirty="0"/>
              <a:t> </a:t>
            </a:r>
            <a:r>
              <a:rPr lang="fr-BE" sz="2400" b="1" dirty="0" err="1"/>
              <a:t>furnace</a:t>
            </a:r>
            <a:r>
              <a:rPr lang="fr-FR" sz="2400" b="1" dirty="0"/>
              <a:t>   : </a:t>
            </a:r>
            <a:r>
              <a:rPr lang="fr-FR" sz="2400" dirty="0"/>
              <a:t>Four à fusion</a:t>
            </a:r>
          </a:p>
          <a:p>
            <a:r>
              <a:rPr lang="fr-FR" sz="2400" b="1" dirty="0"/>
              <a:t>GHG / GES            : </a:t>
            </a:r>
            <a:r>
              <a:rPr lang="fr-FR" sz="2400" dirty="0" err="1"/>
              <a:t>Greenhouse</a:t>
            </a:r>
            <a:r>
              <a:rPr lang="fr-FR" sz="2400" dirty="0"/>
              <a:t> Gas / Gaz à effet de serre</a:t>
            </a:r>
          </a:p>
          <a:p>
            <a:pPr marL="0" indent="0">
              <a:buNone/>
            </a:pPr>
            <a:endParaRPr lang="fr-FR" sz="2400" dirty="0"/>
          </a:p>
          <a:p>
            <a:pPr marL="0" indent="0">
              <a:buNone/>
            </a:pPr>
            <a:r>
              <a:rPr lang="fr-FR" sz="2400" b="1" u="sng" dirty="0"/>
              <a:t>Références</a:t>
            </a:r>
          </a:p>
          <a:p>
            <a:pPr marL="0" indent="0">
              <a:buNone/>
            </a:pPr>
            <a:endParaRPr lang="fr-FR" sz="2400" b="1" u="sng" dirty="0"/>
          </a:p>
          <a:p>
            <a:pPr marL="0" indent="0">
              <a:buNone/>
            </a:pPr>
            <a:r>
              <a:rPr lang="fr-FR" sz="2400" b="1" dirty="0"/>
              <a:t>SEII événement 29/3/23 : </a:t>
            </a:r>
            <a:r>
              <a:rPr lang="fr-FR" sz="2400" dirty="0"/>
              <a:t>«  </a:t>
            </a:r>
            <a:r>
              <a:rPr lang="fr-FR" sz="2400" dirty="0">
                <a:hlinkClick r:id="rId2"/>
              </a:rPr>
              <a:t>Compétitivité de l’industrie du verre et de la </a:t>
            </a:r>
            <a:r>
              <a:rPr lang="fr-FR" sz="2400" dirty="0" err="1">
                <a:hlinkClick r:id="rId2"/>
              </a:rPr>
              <a:t>Region</a:t>
            </a:r>
            <a:r>
              <a:rPr lang="fr-FR" sz="2400" dirty="0">
                <a:hlinkClick r:id="rId2"/>
              </a:rPr>
              <a:t> Wallonne dans la transition énergétique</a:t>
            </a:r>
            <a:r>
              <a:rPr lang="fr-FR" sz="2400" dirty="0"/>
              <a:t> »</a:t>
            </a:r>
          </a:p>
          <a:p>
            <a:endParaRPr lang="fr-FR" b="1" u="sng" dirty="0"/>
          </a:p>
          <a:p>
            <a:pPr marL="0" indent="0">
              <a:buNone/>
            </a:pPr>
            <a:endParaRPr lang="fr-BE" dirty="0"/>
          </a:p>
        </p:txBody>
      </p:sp>
      <p:sp>
        <p:nvSpPr>
          <p:cNvPr id="4" name="Espace réservé du numéro de diapositive 3">
            <a:extLst>
              <a:ext uri="{FF2B5EF4-FFF2-40B4-BE49-F238E27FC236}">
                <a16:creationId xmlns:a16="http://schemas.microsoft.com/office/drawing/2014/main" id="{1DB0B065-B65E-4C5F-F980-EA3618F2407C}"/>
              </a:ext>
            </a:extLst>
          </p:cNvPr>
          <p:cNvSpPr>
            <a:spLocks noGrp="1"/>
          </p:cNvSpPr>
          <p:nvPr>
            <p:ph type="sldNum" sz="quarter" idx="12"/>
          </p:nvPr>
        </p:nvSpPr>
        <p:spPr/>
        <p:txBody>
          <a:bodyPr/>
          <a:lstStyle/>
          <a:p>
            <a:fld id="{27216716-3AC1-4E85-B45B-3972F6048731}" type="slidenum">
              <a:rPr lang="fr-BE" smtClean="0"/>
              <a:t>6</a:t>
            </a:fld>
            <a:endParaRPr lang="fr-BE"/>
          </a:p>
        </p:txBody>
      </p:sp>
    </p:spTree>
    <p:extLst>
      <p:ext uri="{BB962C8B-B14F-4D97-AF65-F5344CB8AC3E}">
        <p14:creationId xmlns:p14="http://schemas.microsoft.com/office/powerpoint/2010/main" val="179457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28E8CDD4-26B2-E4AC-AAEF-4F733096AF46}"/>
              </a:ext>
            </a:extLst>
          </p:cNvPr>
          <p:cNvPicPr>
            <a:picLocks noChangeAspect="1"/>
          </p:cNvPicPr>
          <p:nvPr/>
        </p:nvPicPr>
        <p:blipFill>
          <a:blip r:embed="rId3">
            <a:alphaModFix amt="50000"/>
          </a:blip>
          <a:stretch>
            <a:fillRect/>
          </a:stretch>
        </p:blipFill>
        <p:spPr>
          <a:xfrm>
            <a:off x="0" y="1090105"/>
            <a:ext cx="12191999" cy="5767895"/>
          </a:xfrm>
          <a:prstGeom prst="rect">
            <a:avLst/>
          </a:prstGeom>
        </p:spPr>
      </p:pic>
      <p:sp>
        <p:nvSpPr>
          <p:cNvPr id="2" name="Titre 1">
            <a:extLst>
              <a:ext uri="{FF2B5EF4-FFF2-40B4-BE49-F238E27FC236}">
                <a16:creationId xmlns:a16="http://schemas.microsoft.com/office/drawing/2014/main" id="{9B463F73-B3B9-5641-1112-196FDB7DD2C8}"/>
              </a:ext>
            </a:extLst>
          </p:cNvPr>
          <p:cNvSpPr>
            <a:spLocks noGrp="1"/>
          </p:cNvSpPr>
          <p:nvPr>
            <p:ph type="title"/>
          </p:nvPr>
        </p:nvSpPr>
        <p:spPr/>
        <p:txBody>
          <a:bodyPr/>
          <a:lstStyle/>
          <a:p>
            <a:r>
              <a:rPr lang="fr-BE"/>
              <a:t> </a:t>
            </a:r>
            <a:endParaRPr lang="fr-BE" dirty="0"/>
          </a:p>
        </p:txBody>
      </p:sp>
      <p:pic>
        <p:nvPicPr>
          <p:cNvPr id="5" name="Image 4">
            <a:extLst>
              <a:ext uri="{FF2B5EF4-FFF2-40B4-BE49-F238E27FC236}">
                <a16:creationId xmlns:a16="http://schemas.microsoft.com/office/drawing/2014/main" id="{59E14CCE-0EB1-5E47-06AC-B4037D8772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2110"/>
            <a:ext cx="12192000" cy="1112215"/>
          </a:xfrm>
          <a:prstGeom prst="rect">
            <a:avLst/>
          </a:prstGeom>
        </p:spPr>
      </p:pic>
      <p:sp>
        <p:nvSpPr>
          <p:cNvPr id="7" name="ZoneTexte 6">
            <a:extLst>
              <a:ext uri="{FF2B5EF4-FFF2-40B4-BE49-F238E27FC236}">
                <a16:creationId xmlns:a16="http://schemas.microsoft.com/office/drawing/2014/main" id="{E88B01D5-ED32-7BBE-485F-4ADF349C232B}"/>
              </a:ext>
            </a:extLst>
          </p:cNvPr>
          <p:cNvSpPr txBox="1"/>
          <p:nvPr/>
        </p:nvSpPr>
        <p:spPr>
          <a:xfrm>
            <a:off x="137679" y="-1"/>
            <a:ext cx="10159712" cy="1107996"/>
          </a:xfrm>
          <a:prstGeom prst="rect">
            <a:avLst/>
          </a:prstGeom>
          <a:noFill/>
        </p:spPr>
        <p:txBody>
          <a:bodyPr wrap="square">
            <a:spAutoFit/>
          </a:bodyPr>
          <a:lstStyle/>
          <a:p>
            <a:pPr marL="0" indent="0">
              <a:buNone/>
            </a:pPr>
            <a:r>
              <a:rPr lang="fr-BE" sz="2200" b="1" i="1" dirty="0">
                <a:solidFill>
                  <a:schemeClr val="bg1"/>
                </a:solidFill>
              </a:rPr>
              <a:t>Les secteurs du ciment et de la chaux vers la neutralité carbone: une transformation d’une ampleur exceptionnelle  6/2023</a:t>
            </a:r>
          </a:p>
          <a:p>
            <a:pPr marL="0" indent="0">
              <a:buNone/>
            </a:pPr>
            <a:r>
              <a:rPr lang="fr-BE" sz="2200" b="1" dirty="0">
                <a:solidFill>
                  <a:schemeClr val="bg1"/>
                </a:solidFill>
              </a:rPr>
              <a:t>Bernard MATHIEU, ex VP Energy Transition Lafarge &amp; Holcim, ULB Solvay</a:t>
            </a:r>
          </a:p>
        </p:txBody>
      </p:sp>
      <p:sp>
        <p:nvSpPr>
          <p:cNvPr id="3" name="Espace réservé du contenu 2">
            <a:extLst>
              <a:ext uri="{FF2B5EF4-FFF2-40B4-BE49-F238E27FC236}">
                <a16:creationId xmlns:a16="http://schemas.microsoft.com/office/drawing/2014/main" id="{B1A730A1-3C92-D342-115F-1CA3A1D4A9E2}"/>
              </a:ext>
            </a:extLst>
          </p:cNvPr>
          <p:cNvSpPr>
            <a:spLocks noGrp="1"/>
          </p:cNvSpPr>
          <p:nvPr>
            <p:ph idx="1"/>
          </p:nvPr>
        </p:nvSpPr>
        <p:spPr>
          <a:xfrm>
            <a:off x="0" y="1199954"/>
            <a:ext cx="12192000" cy="5573746"/>
          </a:xfrm>
        </p:spPr>
        <p:txBody>
          <a:bodyPr>
            <a:normAutofit fontScale="25000" lnSpcReduction="20000"/>
          </a:bodyPr>
          <a:lstStyle/>
          <a:p>
            <a:pPr marL="0" indent="0">
              <a:buNone/>
            </a:pPr>
            <a:r>
              <a:rPr lang="fr-BE" sz="8000" b="1" u="sng" dirty="0"/>
              <a:t>Cement key figures </a:t>
            </a:r>
            <a:r>
              <a:rPr lang="fr-BE" sz="8000" b="1" dirty="0"/>
              <a:t>: total world </a:t>
            </a:r>
            <a:r>
              <a:rPr lang="fr-BE" sz="8000" b="1" dirty="0" err="1"/>
              <a:t>cement</a:t>
            </a:r>
            <a:r>
              <a:rPr lang="fr-BE" sz="8000" b="1" dirty="0"/>
              <a:t> production =  4.1 Gt/y (2019) &amp; 4.6 Gt/y (2024)</a:t>
            </a:r>
          </a:p>
          <a:p>
            <a:pPr marL="0" indent="0">
              <a:buNone/>
            </a:pPr>
            <a:r>
              <a:rPr lang="fr-BE" sz="8000" b="1" dirty="0"/>
              <a:t>                                      total world CO</a:t>
            </a:r>
            <a:r>
              <a:rPr lang="fr-BE" sz="8000" b="1" baseline="-25000" dirty="0"/>
              <a:t>2</a:t>
            </a:r>
            <a:r>
              <a:rPr lang="fr-BE" sz="8000" b="1" dirty="0"/>
              <a:t> </a:t>
            </a:r>
            <a:r>
              <a:rPr lang="fr-BE" sz="8000" b="1" dirty="0" err="1"/>
              <a:t>emissions</a:t>
            </a:r>
            <a:r>
              <a:rPr lang="fr-BE" sz="8000" b="1" dirty="0"/>
              <a:t> = 3.2 Gt/y (2019) &amp; 3.6 Gt/y (2024) </a:t>
            </a:r>
          </a:p>
          <a:p>
            <a:pPr marL="0" indent="0">
              <a:buNone/>
            </a:pPr>
            <a:r>
              <a:rPr lang="fr-BE" sz="8000" b="1" dirty="0"/>
              <a:t>                                                                                          5-8 % global world </a:t>
            </a:r>
            <a:r>
              <a:rPr lang="fr-BE" sz="8000" b="1" dirty="0" err="1"/>
              <a:t>emissions</a:t>
            </a:r>
            <a:endParaRPr lang="fr-BE" sz="8000" b="1" dirty="0"/>
          </a:p>
          <a:p>
            <a:pPr marL="0" indent="0">
              <a:buNone/>
            </a:pPr>
            <a:r>
              <a:rPr lang="fr-BE" sz="8000" b="1" dirty="0"/>
              <a:t>                                                                                          70 % due to lime </a:t>
            </a:r>
            <a:r>
              <a:rPr lang="fr-BE" sz="8000" b="1" dirty="0" err="1"/>
              <a:t>kilns</a:t>
            </a:r>
            <a:endParaRPr lang="fr-BE" sz="8000" b="1" dirty="0"/>
          </a:p>
          <a:p>
            <a:pPr marL="0" indent="0">
              <a:buNone/>
            </a:pPr>
            <a:endParaRPr lang="fr-BE" sz="8000" b="1" dirty="0"/>
          </a:p>
          <a:p>
            <a:pPr marL="0" indent="0">
              <a:buNone/>
            </a:pPr>
            <a:r>
              <a:rPr lang="fr-BE" sz="8000" b="1" u="sng" dirty="0" err="1"/>
              <a:t>Targets</a:t>
            </a:r>
            <a:r>
              <a:rPr lang="fr-BE" sz="8000" b="1" u="sng" dirty="0"/>
              <a:t> </a:t>
            </a:r>
            <a:r>
              <a:rPr lang="fr-BE" sz="8000" b="1" dirty="0"/>
              <a:t>: total world CO</a:t>
            </a:r>
            <a:r>
              <a:rPr lang="fr-BE" sz="8000" b="1" baseline="-25000" dirty="0"/>
              <a:t>2</a:t>
            </a:r>
            <a:r>
              <a:rPr lang="fr-BE" sz="8000" b="1" dirty="0"/>
              <a:t> </a:t>
            </a:r>
            <a:r>
              <a:rPr lang="fr-BE" sz="8000" b="1" dirty="0" err="1"/>
              <a:t>emissions</a:t>
            </a:r>
            <a:r>
              <a:rPr lang="fr-BE" sz="8000" b="1" dirty="0"/>
              <a:t>  = 2 Gt/y (2030) and 0 Gt/y (2050) </a:t>
            </a:r>
          </a:p>
          <a:p>
            <a:pPr marL="0" indent="0">
              <a:buNone/>
            </a:pPr>
            <a:endParaRPr lang="fr-BE" sz="8000" b="1" dirty="0"/>
          </a:p>
          <a:p>
            <a:pPr marL="0" indent="0">
              <a:buNone/>
            </a:pPr>
            <a:r>
              <a:rPr lang="fr-BE" sz="8000" b="1" u="sng" dirty="0"/>
              <a:t>Technologies </a:t>
            </a:r>
            <a:r>
              <a:rPr lang="fr-BE" sz="8000" b="1" dirty="0"/>
              <a:t>: CCU + CCS </a:t>
            </a:r>
          </a:p>
          <a:p>
            <a:pPr marL="0" indent="0">
              <a:buNone/>
            </a:pPr>
            <a:r>
              <a:rPr lang="fr-BE" sz="8000" b="1" dirty="0"/>
              <a:t>                           green </a:t>
            </a:r>
            <a:r>
              <a:rPr lang="fr-BE" sz="8000" b="1" dirty="0" err="1"/>
              <a:t>hydrogen</a:t>
            </a:r>
            <a:r>
              <a:rPr lang="fr-BE" sz="8000" b="1" dirty="0"/>
              <a:t> (as fuel) + </a:t>
            </a:r>
            <a:r>
              <a:rPr lang="fr-BE" sz="8000" b="1" dirty="0" err="1"/>
              <a:t>oxyfuel</a:t>
            </a:r>
            <a:endParaRPr lang="fr-BE" sz="8000" b="1" dirty="0"/>
          </a:p>
          <a:p>
            <a:pPr marL="0" indent="0">
              <a:buNone/>
            </a:pPr>
            <a:r>
              <a:rPr lang="fr-BE" sz="8000" b="1" dirty="0"/>
              <a:t>                           green </a:t>
            </a:r>
            <a:r>
              <a:rPr lang="fr-BE" sz="8000" b="1" dirty="0" err="1"/>
              <a:t>electricity</a:t>
            </a:r>
            <a:r>
              <a:rPr lang="fr-BE" sz="8000" b="1" dirty="0"/>
              <a:t> (</a:t>
            </a:r>
            <a:r>
              <a:rPr lang="fr-BE" sz="8000" b="1" dirty="0" err="1"/>
              <a:t>renewables</a:t>
            </a:r>
            <a:r>
              <a:rPr lang="fr-BE" sz="8000" b="1" dirty="0"/>
              <a:t>, </a:t>
            </a:r>
            <a:r>
              <a:rPr lang="fr-BE" sz="8000" b="1" dirty="0" err="1"/>
              <a:t>low</a:t>
            </a:r>
            <a:r>
              <a:rPr lang="fr-BE" sz="8000" b="1" dirty="0"/>
              <a:t> </a:t>
            </a:r>
            <a:r>
              <a:rPr lang="fr-BE" sz="8000" b="1" dirty="0" err="1"/>
              <a:t>carbon</a:t>
            </a:r>
            <a:r>
              <a:rPr lang="fr-BE" sz="8000" b="1" dirty="0"/>
              <a:t>) </a:t>
            </a:r>
          </a:p>
          <a:p>
            <a:pPr marL="0" indent="0">
              <a:buNone/>
            </a:pPr>
            <a:r>
              <a:rPr lang="fr-BE" sz="8000" b="1" dirty="0"/>
              <a:t>                           </a:t>
            </a:r>
            <a:r>
              <a:rPr lang="fr-BE" sz="8000" b="1" dirty="0" err="1"/>
              <a:t>waste</a:t>
            </a:r>
            <a:r>
              <a:rPr lang="fr-BE" sz="8000" b="1" dirty="0"/>
              <a:t> + </a:t>
            </a:r>
            <a:r>
              <a:rPr lang="fr-BE" sz="8000" b="1" dirty="0" err="1"/>
              <a:t>biomass</a:t>
            </a:r>
            <a:r>
              <a:rPr lang="fr-BE" sz="8000" b="1" dirty="0"/>
              <a:t> + e-fuels</a:t>
            </a:r>
          </a:p>
          <a:p>
            <a:pPr marL="0" indent="0">
              <a:buNone/>
            </a:pPr>
            <a:r>
              <a:rPr lang="fr-BE" sz="8000" b="1" dirty="0"/>
              <a:t>                           </a:t>
            </a:r>
            <a:r>
              <a:rPr lang="fr-BE" sz="8000" b="1" dirty="0" err="1"/>
              <a:t>circularity</a:t>
            </a:r>
            <a:r>
              <a:rPr lang="fr-BE" sz="8000" b="1" dirty="0"/>
              <a:t> = 1/3 CO</a:t>
            </a:r>
            <a:r>
              <a:rPr lang="fr-BE" sz="8000" b="1" baseline="-25000" dirty="0"/>
              <a:t>2</a:t>
            </a:r>
            <a:r>
              <a:rPr lang="fr-BE" sz="8000" b="1" dirty="0"/>
              <a:t> </a:t>
            </a:r>
            <a:r>
              <a:rPr lang="fr-BE" sz="8000" b="1" dirty="0" err="1"/>
              <a:t>emissions</a:t>
            </a:r>
            <a:r>
              <a:rPr lang="fr-BE" sz="8000" b="1" dirty="0"/>
              <a:t> </a:t>
            </a:r>
            <a:r>
              <a:rPr lang="fr-BE" sz="8000" b="1" dirty="0" err="1"/>
              <a:t>recycled</a:t>
            </a:r>
            <a:r>
              <a:rPr lang="fr-BE" sz="8000" b="1" dirty="0"/>
              <a:t> by lime carbonatation in </a:t>
            </a:r>
            <a:r>
              <a:rPr lang="fr-BE" sz="8000" b="1" dirty="0" err="1"/>
              <a:t>concrete</a:t>
            </a:r>
            <a:endParaRPr lang="fr-BE" sz="8000" b="1" dirty="0"/>
          </a:p>
          <a:p>
            <a:pPr marL="0" indent="0">
              <a:buNone/>
            </a:pPr>
            <a:r>
              <a:rPr lang="fr-BE" sz="8000" b="1" dirty="0"/>
              <a:t>                           new </a:t>
            </a:r>
            <a:r>
              <a:rPr lang="fr-BE" sz="8000" b="1" dirty="0" err="1"/>
              <a:t>cement</a:t>
            </a:r>
            <a:r>
              <a:rPr lang="fr-BE" sz="8000" b="1" dirty="0"/>
              <a:t> substitute = </a:t>
            </a:r>
            <a:r>
              <a:rPr lang="fr-BE" sz="8000" b="1" dirty="0" err="1"/>
              <a:t>calcined</a:t>
            </a:r>
            <a:r>
              <a:rPr lang="fr-BE" sz="8000" b="1" dirty="0"/>
              <a:t> </a:t>
            </a:r>
            <a:r>
              <a:rPr lang="fr-BE" sz="8000" b="1" dirty="0" err="1"/>
              <a:t>clays</a:t>
            </a:r>
            <a:r>
              <a:rPr lang="fr-BE" sz="8000" b="1" dirty="0"/>
              <a:t> (</a:t>
            </a:r>
            <a:r>
              <a:rPr lang="fr-BE" sz="8000" b="1" dirty="0" err="1"/>
              <a:t>instead</a:t>
            </a:r>
            <a:r>
              <a:rPr lang="fr-BE" sz="8000" b="1" dirty="0"/>
              <a:t> of </a:t>
            </a:r>
            <a:r>
              <a:rPr lang="fr-BE" sz="8000" b="1" dirty="0" err="1"/>
              <a:t>traditional</a:t>
            </a:r>
            <a:r>
              <a:rPr lang="fr-BE" sz="8000" b="1" dirty="0"/>
              <a:t> clinker)</a:t>
            </a:r>
          </a:p>
          <a:p>
            <a:pPr marL="0" indent="0">
              <a:buNone/>
            </a:pPr>
            <a:endParaRPr lang="fr-BE" sz="8000" b="1" dirty="0"/>
          </a:p>
          <a:p>
            <a:pPr marL="0" indent="0">
              <a:buNone/>
            </a:pPr>
            <a:r>
              <a:rPr lang="fr-BE" sz="8000" b="1" u="sng" dirty="0"/>
              <a:t>Investment </a:t>
            </a:r>
            <a:r>
              <a:rPr lang="fr-BE" sz="8000" b="1" u="sng" dirty="0" err="1"/>
              <a:t>costs</a:t>
            </a:r>
            <a:r>
              <a:rPr lang="fr-BE" sz="8000" b="1" u="sng" dirty="0"/>
              <a:t> </a:t>
            </a:r>
            <a:r>
              <a:rPr lang="fr-BE" sz="8000" b="1" dirty="0"/>
              <a:t>: 1.5-2.0 GEUR (</a:t>
            </a:r>
            <a:r>
              <a:rPr lang="fr-BE" sz="8000" b="1" dirty="0" err="1"/>
              <a:t>Wallonia</a:t>
            </a:r>
            <a:r>
              <a:rPr lang="fr-BE" sz="8000" b="1" dirty="0"/>
              <a:t>)</a:t>
            </a:r>
          </a:p>
          <a:p>
            <a:pPr marL="0" indent="0">
              <a:buNone/>
            </a:pPr>
            <a:endParaRPr lang="fr-BE" sz="7200" b="1" dirty="0">
              <a:latin typeface="+mj-lt"/>
            </a:endParaRPr>
          </a:p>
          <a:p>
            <a:pPr marL="0" indent="0">
              <a:buNone/>
            </a:pPr>
            <a:r>
              <a:rPr lang="fr-BE" sz="2000" b="1" dirty="0">
                <a:latin typeface="+mj-lt"/>
              </a:rPr>
              <a:t>                                     </a:t>
            </a:r>
          </a:p>
          <a:p>
            <a:pPr marL="0" indent="0">
              <a:buNone/>
            </a:pPr>
            <a:r>
              <a:rPr lang="fr-BE" sz="2000" b="1" dirty="0">
                <a:latin typeface="+mj-lt"/>
              </a:rPr>
              <a:t> </a:t>
            </a:r>
          </a:p>
        </p:txBody>
      </p:sp>
      <p:sp>
        <p:nvSpPr>
          <p:cNvPr id="8" name="Espace réservé du numéro de diapositive 4">
            <a:extLst>
              <a:ext uri="{FF2B5EF4-FFF2-40B4-BE49-F238E27FC236}">
                <a16:creationId xmlns:a16="http://schemas.microsoft.com/office/drawing/2014/main" id="{08B0D6B6-9B75-AC1D-7F93-5E07AE9E4828}"/>
              </a:ext>
            </a:extLst>
          </p:cNvPr>
          <p:cNvSpPr txBox="1">
            <a:spLocks/>
          </p:cNvSpPr>
          <p:nvPr/>
        </p:nvSpPr>
        <p:spPr>
          <a:xfrm>
            <a:off x="11796920" y="40997"/>
            <a:ext cx="333361"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216716-3AC1-4E85-B45B-3972F6048731}" type="slidenum">
              <a:rPr lang="fr-BE" sz="1800" smtClean="0">
                <a:solidFill>
                  <a:schemeClr val="bg1"/>
                </a:solidFill>
              </a:rPr>
              <a:pPr/>
              <a:t>7</a:t>
            </a:fld>
            <a:endParaRPr lang="fr-BE" sz="1800" dirty="0">
              <a:solidFill>
                <a:schemeClr val="bg1"/>
              </a:solidFill>
            </a:endParaRPr>
          </a:p>
        </p:txBody>
      </p:sp>
    </p:spTree>
    <p:extLst>
      <p:ext uri="{BB962C8B-B14F-4D97-AF65-F5344CB8AC3E}">
        <p14:creationId xmlns:p14="http://schemas.microsoft.com/office/powerpoint/2010/main" val="42018553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14E12-62AD-458D-58D7-75580FD9106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0FC3A36-442D-5FC4-3577-FB3C984D1E2B}"/>
              </a:ext>
            </a:extLst>
          </p:cNvPr>
          <p:cNvSpPr>
            <a:spLocks noGrp="1"/>
          </p:cNvSpPr>
          <p:nvPr>
            <p:ph type="title"/>
          </p:nvPr>
        </p:nvSpPr>
        <p:spPr>
          <a:xfrm>
            <a:off x="738809" y="325369"/>
            <a:ext cx="10916897" cy="489639"/>
          </a:xfrm>
        </p:spPr>
        <p:txBody>
          <a:bodyPr>
            <a:normAutofit/>
          </a:bodyPr>
          <a:lstStyle/>
          <a:p>
            <a:r>
              <a:rPr lang="en-US" sz="2000" b="1" i="1" dirty="0" err="1"/>
              <a:t>Secteurs</a:t>
            </a:r>
            <a:r>
              <a:rPr lang="en-US" sz="2000" b="1" i="1" dirty="0"/>
              <a:t> du </a:t>
            </a:r>
            <a:r>
              <a:rPr lang="en-US" sz="2000" b="1" i="1" dirty="0" err="1"/>
              <a:t>ciment</a:t>
            </a:r>
            <a:r>
              <a:rPr lang="en-US" sz="2000" b="1" i="1" dirty="0"/>
              <a:t> et de la </a:t>
            </a:r>
            <a:r>
              <a:rPr lang="en-US" sz="2000" b="1" i="1" dirty="0" err="1"/>
              <a:t>chaux</a:t>
            </a:r>
            <a:r>
              <a:rPr lang="en-US" sz="2000" b="1" i="1" dirty="0"/>
              <a:t> </a:t>
            </a:r>
            <a:r>
              <a:rPr lang="en-US" sz="2000" b="1" i="1" dirty="0" err="1"/>
              <a:t>vers</a:t>
            </a:r>
            <a:r>
              <a:rPr lang="en-US" sz="2000" b="1" i="1" dirty="0"/>
              <a:t> la </a:t>
            </a:r>
            <a:r>
              <a:rPr lang="en-US" sz="2000" b="1" i="1" dirty="0" err="1"/>
              <a:t>neutralité</a:t>
            </a:r>
            <a:r>
              <a:rPr lang="en-US" sz="2000" b="1" i="1" dirty="0"/>
              <a:t> Carbone – </a:t>
            </a:r>
            <a:r>
              <a:rPr lang="fr-BE" sz="2000" b="1" dirty="0"/>
              <a:t>Bernard MATHIEU                                       7b           </a:t>
            </a:r>
            <a:endParaRPr lang="fr-BE" sz="2800" dirty="0"/>
          </a:p>
        </p:txBody>
      </p:sp>
      <p:sp>
        <p:nvSpPr>
          <p:cNvPr id="3" name="Espace réservé du contenu 2">
            <a:extLst>
              <a:ext uri="{FF2B5EF4-FFF2-40B4-BE49-F238E27FC236}">
                <a16:creationId xmlns:a16="http://schemas.microsoft.com/office/drawing/2014/main" id="{17D37C00-620F-8229-830B-49958C1B3A93}"/>
              </a:ext>
            </a:extLst>
          </p:cNvPr>
          <p:cNvSpPr>
            <a:spLocks noGrp="1"/>
          </p:cNvSpPr>
          <p:nvPr>
            <p:ph idx="1"/>
          </p:nvPr>
        </p:nvSpPr>
        <p:spPr>
          <a:xfrm>
            <a:off x="914400" y="930275"/>
            <a:ext cx="10515600" cy="4351338"/>
          </a:xfrm>
        </p:spPr>
        <p:txBody>
          <a:bodyPr>
            <a:normAutofit fontScale="92500" lnSpcReduction="10000"/>
          </a:bodyPr>
          <a:lstStyle/>
          <a:p>
            <a:pPr marL="0" indent="0">
              <a:buNone/>
            </a:pPr>
            <a:r>
              <a:rPr lang="fr-FR" sz="2200" b="1" u="sng" dirty="0"/>
              <a:t>Sigles et acronymes</a:t>
            </a:r>
          </a:p>
          <a:p>
            <a:r>
              <a:rPr lang="fr-FR" sz="2200" b="1" dirty="0" err="1"/>
              <a:t>Calcined</a:t>
            </a:r>
            <a:r>
              <a:rPr lang="fr-FR" sz="2200" b="1" dirty="0"/>
              <a:t> </a:t>
            </a:r>
            <a:r>
              <a:rPr lang="fr-FR" sz="2200" b="1" dirty="0" err="1"/>
              <a:t>clay</a:t>
            </a:r>
            <a:r>
              <a:rPr lang="fr-FR" sz="2200" b="1" dirty="0"/>
              <a:t>       : </a:t>
            </a:r>
            <a:r>
              <a:rPr lang="fr-FR" sz="2200" dirty="0"/>
              <a:t>argile calcinée</a:t>
            </a:r>
          </a:p>
          <a:p>
            <a:r>
              <a:rPr lang="fr-FR" sz="2200" b="1" dirty="0"/>
              <a:t>Clinker                  : </a:t>
            </a:r>
            <a:r>
              <a:rPr lang="fr-FR" sz="2200" dirty="0"/>
              <a:t>constituant du ciment</a:t>
            </a:r>
          </a:p>
          <a:p>
            <a:r>
              <a:rPr lang="fr-FR" sz="2200" b="1" dirty="0"/>
              <a:t>e-fuel                    : </a:t>
            </a:r>
            <a:r>
              <a:rPr lang="fr-FR" sz="2200" dirty="0"/>
              <a:t>carburants de synthèse</a:t>
            </a:r>
          </a:p>
          <a:p>
            <a:r>
              <a:rPr lang="fr-BE" sz="2200" b="1" dirty="0"/>
              <a:t>Lime                      : </a:t>
            </a:r>
            <a:r>
              <a:rPr lang="fr-BE" sz="2200" dirty="0"/>
              <a:t>chaux</a:t>
            </a:r>
          </a:p>
          <a:p>
            <a:r>
              <a:rPr lang="fr-BE" sz="2200" b="1" dirty="0" err="1"/>
              <a:t>Oxy</a:t>
            </a:r>
            <a:r>
              <a:rPr lang="fr-BE" sz="2200" b="1" dirty="0"/>
              <a:t>-combustion </a:t>
            </a:r>
            <a:r>
              <a:rPr lang="fr-FR" sz="2200" b="1" dirty="0"/>
              <a:t>: </a:t>
            </a:r>
            <a:r>
              <a:rPr lang="fr-FR" sz="2200" dirty="0"/>
              <a:t>combustion avec oxygène pur (</a:t>
            </a:r>
            <a:r>
              <a:rPr lang="fr-FR" sz="2200" dirty="0" err="1"/>
              <a:t>ald</a:t>
            </a:r>
            <a:r>
              <a:rPr lang="fr-FR" sz="2200" dirty="0"/>
              <a:t> d’oxygène de l’air)</a:t>
            </a:r>
          </a:p>
          <a:p>
            <a:r>
              <a:rPr lang="fr-FR" sz="2200" b="1" dirty="0" err="1"/>
              <a:t>Oxyfuel</a:t>
            </a:r>
            <a:r>
              <a:rPr lang="fr-FR" sz="2200" b="1" dirty="0"/>
              <a:t>                : </a:t>
            </a:r>
            <a:r>
              <a:rPr lang="fr-FR" sz="2200" dirty="0"/>
              <a:t>comburant pour l’</a:t>
            </a:r>
            <a:r>
              <a:rPr lang="fr-FR" sz="2200" dirty="0" err="1"/>
              <a:t>oxy</a:t>
            </a:r>
            <a:r>
              <a:rPr lang="fr-FR" sz="2200" dirty="0"/>
              <a:t>-combustion</a:t>
            </a:r>
          </a:p>
          <a:p>
            <a:pPr marL="0" indent="0">
              <a:buNone/>
            </a:pPr>
            <a:endParaRPr lang="fr-FR" sz="2200" b="1" u="sng" dirty="0"/>
          </a:p>
          <a:p>
            <a:pPr marL="0" indent="0">
              <a:buNone/>
            </a:pPr>
            <a:r>
              <a:rPr lang="fr-FR" sz="2200" b="1" u="sng" dirty="0"/>
              <a:t>Références</a:t>
            </a:r>
          </a:p>
          <a:p>
            <a:pPr marL="0" indent="0">
              <a:buNone/>
            </a:pPr>
            <a:endParaRPr lang="fr-FR" sz="2200" b="1" u="sng" dirty="0"/>
          </a:p>
          <a:p>
            <a:pPr marL="0" indent="0">
              <a:buNone/>
            </a:pPr>
            <a:r>
              <a:rPr lang="fr-FR" sz="2200" b="1" dirty="0"/>
              <a:t>SEII événement 21/6/23 : </a:t>
            </a:r>
            <a:r>
              <a:rPr lang="fr-FR" sz="2200" dirty="0"/>
              <a:t>«  </a:t>
            </a:r>
            <a:r>
              <a:rPr lang="fr-FR" sz="2200" dirty="0">
                <a:hlinkClick r:id="rId2"/>
              </a:rPr>
              <a:t>Présentation (slides)</a:t>
            </a:r>
            <a:r>
              <a:rPr lang="fr-FR" sz="2200" dirty="0"/>
              <a:t> » </a:t>
            </a:r>
            <a:r>
              <a:rPr lang="fr-FR" sz="2200" b="1" dirty="0"/>
              <a:t>Bernard MATHIEU</a:t>
            </a:r>
          </a:p>
          <a:p>
            <a:endParaRPr lang="fr-FR" b="1" u="sng" dirty="0"/>
          </a:p>
          <a:p>
            <a:pPr marL="0" indent="0">
              <a:buNone/>
            </a:pPr>
            <a:endParaRPr lang="fr-BE" dirty="0"/>
          </a:p>
        </p:txBody>
      </p:sp>
      <p:sp>
        <p:nvSpPr>
          <p:cNvPr id="4" name="Espace réservé du numéro de diapositive 3">
            <a:extLst>
              <a:ext uri="{FF2B5EF4-FFF2-40B4-BE49-F238E27FC236}">
                <a16:creationId xmlns:a16="http://schemas.microsoft.com/office/drawing/2014/main" id="{16513B6D-D3B8-1271-98E1-11B1080E7DE2}"/>
              </a:ext>
            </a:extLst>
          </p:cNvPr>
          <p:cNvSpPr>
            <a:spLocks noGrp="1"/>
          </p:cNvSpPr>
          <p:nvPr>
            <p:ph type="sldNum" sz="quarter" idx="12"/>
          </p:nvPr>
        </p:nvSpPr>
        <p:spPr/>
        <p:txBody>
          <a:bodyPr/>
          <a:lstStyle/>
          <a:p>
            <a:fld id="{27216716-3AC1-4E85-B45B-3972F6048731}" type="slidenum">
              <a:rPr lang="fr-BE" smtClean="0"/>
              <a:t>8</a:t>
            </a:fld>
            <a:endParaRPr lang="fr-BE"/>
          </a:p>
        </p:txBody>
      </p:sp>
    </p:spTree>
    <p:extLst>
      <p:ext uri="{BB962C8B-B14F-4D97-AF65-F5344CB8AC3E}">
        <p14:creationId xmlns:p14="http://schemas.microsoft.com/office/powerpoint/2010/main" val="232046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32100C4A-92F7-B7AC-BEF7-63FB26D6DC20}"/>
              </a:ext>
            </a:extLst>
          </p:cNvPr>
          <p:cNvPicPr>
            <a:picLocks noChangeAspect="1"/>
          </p:cNvPicPr>
          <p:nvPr/>
        </p:nvPicPr>
        <p:blipFill>
          <a:blip r:embed="rId3">
            <a:alphaModFix amt="50000"/>
          </a:blip>
          <a:stretch>
            <a:fillRect/>
          </a:stretch>
        </p:blipFill>
        <p:spPr>
          <a:xfrm>
            <a:off x="0" y="848681"/>
            <a:ext cx="12191999" cy="5968322"/>
          </a:xfrm>
          <a:prstGeom prst="rect">
            <a:avLst/>
          </a:prstGeom>
        </p:spPr>
      </p:pic>
      <p:sp>
        <p:nvSpPr>
          <p:cNvPr id="3" name="Espace réservé du contenu 2">
            <a:extLst>
              <a:ext uri="{FF2B5EF4-FFF2-40B4-BE49-F238E27FC236}">
                <a16:creationId xmlns:a16="http://schemas.microsoft.com/office/drawing/2014/main" id="{C17D7101-8A4E-7162-79AF-8596416F1373}"/>
              </a:ext>
            </a:extLst>
          </p:cNvPr>
          <p:cNvSpPr>
            <a:spLocks noGrp="1"/>
          </p:cNvSpPr>
          <p:nvPr>
            <p:ph idx="1"/>
          </p:nvPr>
        </p:nvSpPr>
        <p:spPr>
          <a:xfrm>
            <a:off x="36368" y="956559"/>
            <a:ext cx="12155632" cy="5939684"/>
          </a:xfrm>
        </p:spPr>
        <p:txBody>
          <a:bodyPr>
            <a:normAutofit fontScale="25000" lnSpcReduction="20000"/>
          </a:bodyPr>
          <a:lstStyle/>
          <a:p>
            <a:pPr marL="0" indent="0">
              <a:buNone/>
            </a:pPr>
            <a:r>
              <a:rPr lang="fr-BE" sz="8000" b="1" u="sng" dirty="0"/>
              <a:t>Aluminium key figures </a:t>
            </a:r>
            <a:r>
              <a:rPr lang="fr-BE" sz="8000" b="1" dirty="0"/>
              <a:t>: total EU production = 13 Mt/y   (turnover = 40 GEUR), </a:t>
            </a:r>
            <a:r>
              <a:rPr lang="fr-BE" sz="8000" b="1" dirty="0" err="1"/>
              <a:t>including</a:t>
            </a:r>
            <a:r>
              <a:rPr lang="fr-BE" sz="8000" b="1" dirty="0"/>
              <a:t> </a:t>
            </a:r>
            <a:r>
              <a:rPr lang="fr-BE" sz="8000" b="1" dirty="0" err="1"/>
              <a:t>imported</a:t>
            </a:r>
            <a:r>
              <a:rPr lang="fr-BE" sz="8000" b="1" dirty="0"/>
              <a:t> </a:t>
            </a:r>
            <a:r>
              <a:rPr lang="fr-BE" sz="8000" b="1" dirty="0" err="1"/>
              <a:t>material</a:t>
            </a:r>
            <a:endParaRPr lang="fr-BE" sz="8000" b="1" dirty="0"/>
          </a:p>
          <a:p>
            <a:pPr marL="0" indent="0">
              <a:buNone/>
            </a:pPr>
            <a:r>
              <a:rPr lang="fr-BE" sz="8000" b="1" dirty="0"/>
              <a:t>                                             total EU GHG </a:t>
            </a:r>
            <a:r>
              <a:rPr lang="fr-BE" sz="8000" b="1" dirty="0" err="1"/>
              <a:t>emissions</a:t>
            </a:r>
            <a:r>
              <a:rPr lang="fr-BE" sz="8000" b="1" dirty="0"/>
              <a:t> = 30 Mt/y  (2018) &amp; 3 % global world industry </a:t>
            </a:r>
            <a:r>
              <a:rPr lang="fr-BE" sz="8000" b="1" dirty="0" err="1"/>
              <a:t>emissions</a:t>
            </a:r>
            <a:r>
              <a:rPr lang="fr-BE" sz="8000" b="1" dirty="0"/>
              <a:t> (2021)</a:t>
            </a:r>
          </a:p>
          <a:p>
            <a:pPr marL="0" indent="0">
              <a:buNone/>
            </a:pPr>
            <a:r>
              <a:rPr lang="fr-BE" sz="8000" b="1" dirty="0"/>
              <a:t>                                             by process = alumina (</a:t>
            </a:r>
            <a:r>
              <a:rPr lang="fr-BE" sz="8000" b="1" dirty="0" err="1"/>
              <a:t>NaOH</a:t>
            </a:r>
            <a:r>
              <a:rPr lang="fr-BE" sz="8000" b="1" dirty="0"/>
              <a:t> + hydrolyse) 6 Mt/y + </a:t>
            </a:r>
            <a:r>
              <a:rPr lang="fr-BE" sz="8000" b="1" dirty="0" err="1"/>
              <a:t>smelting</a:t>
            </a:r>
            <a:r>
              <a:rPr lang="fr-BE" sz="8000" b="1" dirty="0"/>
              <a:t> (</a:t>
            </a:r>
            <a:r>
              <a:rPr lang="fr-BE" sz="8000" b="1" dirty="0" err="1"/>
              <a:t>electrolyse</a:t>
            </a:r>
            <a:r>
              <a:rPr lang="fr-BE" sz="8000" b="1" dirty="0"/>
              <a:t> + cryolithe</a:t>
            </a:r>
          </a:p>
          <a:p>
            <a:pPr marL="0" indent="0">
              <a:buNone/>
            </a:pPr>
            <a:r>
              <a:rPr lang="fr-BE" sz="8000" b="1" dirty="0"/>
              <a:t>                                             Na</a:t>
            </a:r>
            <a:r>
              <a:rPr lang="fr-BE" sz="8000" b="1" baseline="-25000" dirty="0"/>
              <a:t>3</a:t>
            </a:r>
            <a:r>
              <a:rPr lang="fr-BE" sz="8000" b="1" dirty="0"/>
              <a:t>AlF</a:t>
            </a:r>
            <a:r>
              <a:rPr lang="fr-BE" sz="8000" b="1" baseline="-25000" dirty="0"/>
              <a:t>6</a:t>
            </a:r>
            <a:r>
              <a:rPr lang="fr-BE" sz="8000" b="1" dirty="0"/>
              <a:t>) 17 Mt/y  + semi-fabrication &amp; </a:t>
            </a:r>
            <a:r>
              <a:rPr lang="fr-BE" sz="8000" b="1" dirty="0" err="1"/>
              <a:t>product</a:t>
            </a:r>
            <a:r>
              <a:rPr lang="fr-BE" sz="8000" b="1" dirty="0"/>
              <a:t> </a:t>
            </a:r>
            <a:r>
              <a:rPr lang="fr-BE" sz="8000" b="1" dirty="0" err="1"/>
              <a:t>manufacturing</a:t>
            </a:r>
            <a:r>
              <a:rPr lang="fr-BE" sz="8000" b="1" dirty="0"/>
              <a:t> 5 Mt/y  </a:t>
            </a:r>
          </a:p>
          <a:p>
            <a:pPr marL="0" indent="0">
              <a:buNone/>
            </a:pPr>
            <a:r>
              <a:rPr lang="fr-BE" sz="8000" b="1" dirty="0"/>
              <a:t>                                             </a:t>
            </a:r>
            <a:r>
              <a:rPr lang="fr-BE" sz="8000" b="1" dirty="0" err="1"/>
              <a:t>footprint</a:t>
            </a:r>
            <a:r>
              <a:rPr lang="fr-BE" sz="8000" b="1" dirty="0"/>
              <a:t> = 4 kg CO</a:t>
            </a:r>
            <a:r>
              <a:rPr lang="fr-BE" sz="8000" b="1" baseline="-25000" dirty="0"/>
              <a:t>2</a:t>
            </a:r>
            <a:r>
              <a:rPr lang="fr-BE" sz="8000" b="1" dirty="0"/>
              <a:t> /kg Al (</a:t>
            </a:r>
            <a:r>
              <a:rPr lang="fr-BE" sz="8000" b="1" dirty="0" err="1"/>
              <a:t>hydro-electricity</a:t>
            </a:r>
            <a:r>
              <a:rPr lang="fr-BE" sz="8000" b="1" dirty="0"/>
              <a:t>) and 20 kg CO</a:t>
            </a:r>
            <a:r>
              <a:rPr lang="fr-BE" sz="8000" b="1" baseline="-25000" dirty="0"/>
              <a:t>2</a:t>
            </a:r>
            <a:r>
              <a:rPr lang="fr-BE" sz="8000" b="1" dirty="0"/>
              <a:t>/kg Al (</a:t>
            </a:r>
            <a:r>
              <a:rPr lang="fr-BE" sz="8000" b="1" dirty="0" err="1"/>
              <a:t>carbon</a:t>
            </a:r>
            <a:r>
              <a:rPr lang="fr-BE" sz="8000" b="1" dirty="0"/>
              <a:t> </a:t>
            </a:r>
            <a:r>
              <a:rPr lang="fr-BE" sz="8000" b="1" dirty="0" err="1"/>
              <a:t>electricity</a:t>
            </a:r>
            <a:r>
              <a:rPr lang="fr-BE" sz="8000" b="1" dirty="0"/>
              <a:t>)                                          </a:t>
            </a:r>
          </a:p>
          <a:p>
            <a:pPr marL="0" indent="0">
              <a:buNone/>
            </a:pPr>
            <a:endParaRPr lang="fr-BE" sz="8000" b="1" dirty="0"/>
          </a:p>
          <a:p>
            <a:pPr marL="0" indent="0">
              <a:buNone/>
            </a:pPr>
            <a:r>
              <a:rPr lang="fr-BE" sz="8000" b="1" u="sng" dirty="0" err="1"/>
              <a:t>Targets</a:t>
            </a:r>
            <a:r>
              <a:rPr lang="fr-BE" sz="8000" b="1" u="sng" dirty="0"/>
              <a:t> </a:t>
            </a:r>
            <a:r>
              <a:rPr lang="fr-BE" sz="8000" b="1" dirty="0"/>
              <a:t>:  total </a:t>
            </a:r>
            <a:r>
              <a:rPr lang="fr-BE" sz="8000" b="1" dirty="0" err="1"/>
              <a:t>european</a:t>
            </a:r>
            <a:r>
              <a:rPr lang="fr-BE" sz="8000" b="1" dirty="0"/>
              <a:t> GHG </a:t>
            </a:r>
            <a:r>
              <a:rPr lang="fr-BE" sz="8000" b="1" dirty="0" err="1"/>
              <a:t>emissions</a:t>
            </a:r>
            <a:r>
              <a:rPr lang="fr-BE" sz="8000" b="1" dirty="0"/>
              <a:t>  =  30 Mt/y (2018) and 0 Mt/y (2050) </a:t>
            </a:r>
          </a:p>
          <a:p>
            <a:pPr marL="0" indent="0">
              <a:buNone/>
            </a:pPr>
            <a:endParaRPr lang="fr-BE" sz="8000" b="1" dirty="0"/>
          </a:p>
          <a:p>
            <a:pPr marL="0" indent="0">
              <a:buNone/>
            </a:pPr>
            <a:r>
              <a:rPr lang="fr-BE" sz="8000" b="1" u="sng" dirty="0"/>
              <a:t>Technologies </a:t>
            </a:r>
            <a:r>
              <a:rPr lang="fr-BE" sz="8000" b="1" dirty="0"/>
              <a:t>: </a:t>
            </a:r>
            <a:r>
              <a:rPr lang="fr-BE" sz="8000" b="1" dirty="0" err="1"/>
              <a:t>decarbonized</a:t>
            </a:r>
            <a:r>
              <a:rPr lang="fr-BE" sz="8000" b="1" dirty="0"/>
              <a:t> </a:t>
            </a:r>
            <a:r>
              <a:rPr lang="fr-BE" sz="8000" b="1" dirty="0" err="1"/>
              <a:t>electricity</a:t>
            </a:r>
            <a:r>
              <a:rPr lang="fr-BE" sz="8000" b="1" dirty="0"/>
              <a:t> (</a:t>
            </a:r>
            <a:r>
              <a:rPr lang="fr-BE" sz="8000" b="1" dirty="0" err="1"/>
              <a:t>hydroelectricity</a:t>
            </a:r>
            <a:r>
              <a:rPr lang="fr-BE" sz="8000" b="1" dirty="0"/>
              <a:t> &amp; </a:t>
            </a:r>
            <a:r>
              <a:rPr lang="fr-BE" sz="8000" b="1" dirty="0" err="1"/>
              <a:t>renewables</a:t>
            </a:r>
            <a:r>
              <a:rPr lang="fr-BE" sz="8000" b="1" dirty="0"/>
              <a:t>) for </a:t>
            </a:r>
            <a:r>
              <a:rPr lang="fr-BE" sz="8000" b="1" dirty="0" err="1"/>
              <a:t>above</a:t>
            </a:r>
            <a:r>
              <a:rPr lang="fr-BE" sz="8000" b="1" dirty="0"/>
              <a:t> </a:t>
            </a:r>
            <a:r>
              <a:rPr lang="fr-BE" sz="8000" b="1" dirty="0" err="1"/>
              <a:t>processes</a:t>
            </a:r>
            <a:r>
              <a:rPr lang="fr-BE" sz="8000" b="1" dirty="0"/>
              <a:t> </a:t>
            </a:r>
          </a:p>
          <a:p>
            <a:pPr marL="0" indent="0">
              <a:buNone/>
            </a:pPr>
            <a:r>
              <a:rPr lang="fr-BE" sz="8000" b="1" dirty="0"/>
              <a:t>                           </a:t>
            </a:r>
            <a:r>
              <a:rPr lang="fr-BE" sz="8000" b="1" dirty="0" err="1"/>
              <a:t>decarbonized</a:t>
            </a:r>
            <a:r>
              <a:rPr lang="fr-BE" sz="8000" b="1" dirty="0"/>
              <a:t> </a:t>
            </a:r>
            <a:r>
              <a:rPr lang="fr-BE" sz="8000" b="1" dirty="0" err="1"/>
              <a:t>electricity</a:t>
            </a:r>
            <a:r>
              <a:rPr lang="fr-BE" sz="8000" b="1" dirty="0"/>
              <a:t> (</a:t>
            </a:r>
            <a:r>
              <a:rPr lang="fr-BE" sz="8000" b="1" dirty="0" err="1"/>
              <a:t>renewables</a:t>
            </a:r>
            <a:r>
              <a:rPr lang="fr-BE" sz="8000" b="1" dirty="0"/>
              <a:t>) for bauxite </a:t>
            </a:r>
            <a:r>
              <a:rPr lang="fr-BE" sz="8000" b="1" dirty="0" err="1"/>
              <a:t>mining</a:t>
            </a:r>
            <a:endParaRPr lang="fr-BE" sz="8000" b="1" dirty="0"/>
          </a:p>
          <a:p>
            <a:pPr marL="0" indent="0">
              <a:buNone/>
            </a:pPr>
            <a:r>
              <a:rPr lang="fr-BE" sz="8000" b="1" dirty="0"/>
              <a:t>                           </a:t>
            </a:r>
            <a:r>
              <a:rPr lang="fr-BE" sz="8000" b="1" dirty="0" err="1"/>
              <a:t>decarbonization</a:t>
            </a:r>
            <a:r>
              <a:rPr lang="fr-BE" sz="8000" b="1" dirty="0"/>
              <a:t> of </a:t>
            </a:r>
            <a:r>
              <a:rPr lang="fr-BE" sz="8000" b="1" dirty="0" err="1"/>
              <a:t>processes</a:t>
            </a:r>
            <a:r>
              <a:rPr lang="fr-BE" sz="8000" b="1" dirty="0"/>
              <a:t>: </a:t>
            </a:r>
            <a:r>
              <a:rPr lang="fr-BE" sz="8000" b="1" dirty="0" err="1"/>
              <a:t>inert</a:t>
            </a:r>
            <a:r>
              <a:rPr lang="fr-BE" sz="8000" b="1" dirty="0"/>
              <a:t> anodes (to replace graphite, </a:t>
            </a:r>
            <a:r>
              <a:rPr lang="fr-BE" sz="8000" b="1" dirty="0" err="1"/>
              <a:t>zero</a:t>
            </a:r>
            <a:r>
              <a:rPr lang="fr-BE" sz="8000" b="1" dirty="0"/>
              <a:t> CO</a:t>
            </a:r>
            <a:r>
              <a:rPr lang="fr-BE" sz="8000" b="1" baseline="-25000" dirty="0"/>
              <a:t>2</a:t>
            </a:r>
            <a:r>
              <a:rPr lang="fr-BE" sz="8000" b="1" dirty="0"/>
              <a:t>, O</a:t>
            </a:r>
            <a:r>
              <a:rPr lang="fr-BE" sz="8000" b="1" baseline="-25000" dirty="0"/>
              <a:t>2</a:t>
            </a:r>
            <a:r>
              <a:rPr lang="fr-BE" sz="8000" b="1" dirty="0"/>
              <a:t> production) </a:t>
            </a:r>
          </a:p>
          <a:p>
            <a:pPr marL="0" indent="0">
              <a:buNone/>
            </a:pPr>
            <a:r>
              <a:rPr lang="fr-BE" sz="8000" b="1" dirty="0"/>
              <a:t>                           </a:t>
            </a:r>
            <a:r>
              <a:rPr lang="fr-BE" sz="8000" b="1" dirty="0" err="1"/>
              <a:t>electric</a:t>
            </a:r>
            <a:r>
              <a:rPr lang="fr-BE" sz="8000" b="1" dirty="0"/>
              <a:t> </a:t>
            </a:r>
            <a:r>
              <a:rPr lang="fr-BE" sz="8000" b="1" dirty="0" err="1"/>
              <a:t>furnaces</a:t>
            </a:r>
            <a:r>
              <a:rPr lang="fr-BE" sz="8000" b="1" dirty="0"/>
              <a:t> (</a:t>
            </a:r>
            <a:r>
              <a:rPr lang="fr-BE" sz="8000" b="1" dirty="0" err="1"/>
              <a:t>intead</a:t>
            </a:r>
            <a:r>
              <a:rPr lang="fr-BE" sz="8000" b="1" dirty="0"/>
              <a:t> of </a:t>
            </a:r>
            <a:r>
              <a:rPr lang="fr-BE" sz="8000" b="1" dirty="0" err="1"/>
              <a:t>gas-fired</a:t>
            </a:r>
            <a:r>
              <a:rPr lang="fr-BE" sz="8000" b="1" dirty="0"/>
              <a:t>), </a:t>
            </a:r>
            <a:r>
              <a:rPr lang="fr-BE" sz="8000" b="1" dirty="0" err="1"/>
              <a:t>furnaces</a:t>
            </a:r>
            <a:r>
              <a:rPr lang="fr-BE" sz="8000" b="1" dirty="0"/>
              <a:t> </a:t>
            </a:r>
            <a:r>
              <a:rPr lang="fr-BE" sz="8000" b="1" dirty="0" err="1"/>
              <a:t>with</a:t>
            </a:r>
            <a:r>
              <a:rPr lang="fr-BE" sz="8000" b="1" dirty="0"/>
              <a:t> </a:t>
            </a:r>
            <a:r>
              <a:rPr lang="fr-BE" sz="8000" b="1" dirty="0" err="1"/>
              <a:t>low</a:t>
            </a:r>
            <a:r>
              <a:rPr lang="fr-BE" sz="8000" b="1" dirty="0"/>
              <a:t> </a:t>
            </a:r>
            <a:r>
              <a:rPr lang="fr-BE" sz="8000" b="1" dirty="0" err="1"/>
              <a:t>carbon</a:t>
            </a:r>
            <a:r>
              <a:rPr lang="fr-BE" sz="8000" b="1" dirty="0"/>
              <a:t> fuels, </a:t>
            </a:r>
            <a:r>
              <a:rPr lang="fr-BE" sz="8000" b="1" dirty="0" err="1"/>
              <a:t>hydrogen</a:t>
            </a:r>
            <a:r>
              <a:rPr lang="fr-BE" sz="8000" b="1" dirty="0"/>
              <a:t>, </a:t>
            </a:r>
            <a:r>
              <a:rPr lang="fr-BE" sz="8000" b="1" dirty="0" err="1"/>
              <a:t>oxyfuel</a:t>
            </a:r>
            <a:r>
              <a:rPr lang="fr-BE" sz="8000" b="1" dirty="0"/>
              <a:t>         </a:t>
            </a:r>
          </a:p>
          <a:p>
            <a:pPr marL="0" indent="0">
              <a:buNone/>
            </a:pPr>
            <a:r>
              <a:rPr lang="fr-BE" sz="8000" b="1" dirty="0"/>
              <a:t>                           </a:t>
            </a:r>
            <a:r>
              <a:rPr lang="fr-BE" sz="8000" b="1" dirty="0" err="1"/>
              <a:t>maximizing</a:t>
            </a:r>
            <a:r>
              <a:rPr lang="fr-BE" sz="8000" b="1" dirty="0"/>
              <a:t> </a:t>
            </a:r>
            <a:r>
              <a:rPr lang="fr-BE" sz="8000" b="1" dirty="0" err="1"/>
              <a:t>circularity</a:t>
            </a:r>
            <a:r>
              <a:rPr lang="fr-BE" sz="8000" b="1" dirty="0"/>
              <a:t> via </a:t>
            </a:r>
            <a:r>
              <a:rPr lang="fr-BE" sz="8000" b="1" dirty="0" err="1"/>
              <a:t>smarter</a:t>
            </a:r>
            <a:r>
              <a:rPr lang="fr-BE" sz="8000" b="1" dirty="0"/>
              <a:t> </a:t>
            </a:r>
            <a:r>
              <a:rPr lang="fr-BE" sz="8000" b="1" dirty="0" err="1"/>
              <a:t>recycling</a:t>
            </a:r>
            <a:r>
              <a:rPr lang="fr-BE" sz="8000" b="1" dirty="0"/>
              <a:t> routes = 90% Al </a:t>
            </a:r>
            <a:r>
              <a:rPr lang="fr-BE" sz="8000" b="1" dirty="0" err="1"/>
              <a:t>recycled</a:t>
            </a:r>
            <a:r>
              <a:rPr lang="fr-BE" sz="8000" b="1" dirty="0"/>
              <a:t> in EU (0.5 kg CO</a:t>
            </a:r>
            <a:r>
              <a:rPr lang="fr-BE" sz="8000" b="1" baseline="-25000" dirty="0"/>
              <a:t>2</a:t>
            </a:r>
            <a:r>
              <a:rPr lang="fr-BE" sz="8000" b="1" dirty="0"/>
              <a:t> /kg Al )</a:t>
            </a:r>
          </a:p>
          <a:p>
            <a:pPr marL="0" indent="0">
              <a:buNone/>
            </a:pPr>
            <a:endParaRPr lang="fr-BE" sz="8000" b="1" dirty="0"/>
          </a:p>
          <a:p>
            <a:pPr marL="0" indent="0">
              <a:buNone/>
            </a:pPr>
            <a:r>
              <a:rPr lang="fr-BE" sz="8000" b="1" u="sng" dirty="0"/>
              <a:t>Aluminium</a:t>
            </a:r>
            <a:r>
              <a:rPr lang="fr-BE" sz="8000" b="1" dirty="0"/>
              <a:t> :    key enabler for </a:t>
            </a:r>
            <a:r>
              <a:rPr lang="fr-BE" sz="8000" b="1" dirty="0" err="1"/>
              <a:t>energy</a:t>
            </a:r>
            <a:r>
              <a:rPr lang="fr-BE" sz="8000" b="1" dirty="0"/>
              <a:t> transition = light + recyclable for EV, PV, packaging, building, </a:t>
            </a:r>
            <a:r>
              <a:rPr lang="fr-BE" sz="8000" b="1" dirty="0" err="1"/>
              <a:t>electronics</a:t>
            </a:r>
            <a:endParaRPr lang="fr-BE" sz="8000" b="1" dirty="0"/>
          </a:p>
          <a:p>
            <a:pPr marL="0" indent="0">
              <a:buNone/>
            </a:pPr>
            <a:endParaRPr lang="fr-BE" sz="8000" b="1" dirty="0"/>
          </a:p>
          <a:p>
            <a:pPr marL="0" indent="0">
              <a:buNone/>
            </a:pPr>
            <a:endParaRPr lang="fr-BE" sz="8000" b="1" dirty="0"/>
          </a:p>
          <a:p>
            <a:pPr marL="0" indent="0">
              <a:buNone/>
            </a:pPr>
            <a:endParaRPr lang="fr-BE" sz="8000" b="1" dirty="0"/>
          </a:p>
          <a:p>
            <a:pPr marL="0" indent="0">
              <a:buNone/>
            </a:pPr>
            <a:endParaRPr lang="fr-BE" sz="1900" b="1" dirty="0"/>
          </a:p>
          <a:p>
            <a:pPr marL="0" indent="0">
              <a:buNone/>
            </a:pPr>
            <a:endParaRPr lang="fr-BE" sz="1800" b="1" dirty="0"/>
          </a:p>
          <a:p>
            <a:pPr marL="0" indent="0">
              <a:buNone/>
            </a:pPr>
            <a:r>
              <a:rPr lang="fr-BE" sz="1800" b="1" dirty="0"/>
              <a:t>                        </a:t>
            </a:r>
            <a:endParaRPr lang="fr-BE" sz="1800" b="1" dirty="0">
              <a:latin typeface="+mj-lt"/>
            </a:endParaRPr>
          </a:p>
        </p:txBody>
      </p:sp>
      <p:pic>
        <p:nvPicPr>
          <p:cNvPr id="7" name="Image 6">
            <a:extLst>
              <a:ext uri="{FF2B5EF4-FFF2-40B4-BE49-F238E27FC236}">
                <a16:creationId xmlns:a16="http://schemas.microsoft.com/office/drawing/2014/main" id="{D9AE11B2-4E01-FCCA-A1B5-0E9D2A5C94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12192000" cy="893619"/>
          </a:xfrm>
          <a:prstGeom prst="rect">
            <a:avLst/>
          </a:prstGeom>
        </p:spPr>
      </p:pic>
      <p:sp>
        <p:nvSpPr>
          <p:cNvPr id="9" name="ZoneTexte 8">
            <a:extLst>
              <a:ext uri="{FF2B5EF4-FFF2-40B4-BE49-F238E27FC236}">
                <a16:creationId xmlns:a16="http://schemas.microsoft.com/office/drawing/2014/main" id="{C46161C5-A1E0-C504-9A5D-B22B8B11F4ED}"/>
              </a:ext>
            </a:extLst>
          </p:cNvPr>
          <p:cNvSpPr txBox="1"/>
          <p:nvPr/>
        </p:nvSpPr>
        <p:spPr>
          <a:xfrm>
            <a:off x="72736" y="0"/>
            <a:ext cx="8510155" cy="769441"/>
          </a:xfrm>
          <a:prstGeom prst="rect">
            <a:avLst/>
          </a:prstGeom>
          <a:noFill/>
        </p:spPr>
        <p:txBody>
          <a:bodyPr wrap="square">
            <a:spAutoFit/>
          </a:bodyPr>
          <a:lstStyle/>
          <a:p>
            <a:pPr marL="0" indent="0">
              <a:buNone/>
            </a:pPr>
            <a:r>
              <a:rPr lang="fr-BE" sz="2200" b="1" i="1">
                <a:solidFill>
                  <a:schemeClr val="bg1"/>
                </a:solidFill>
              </a:rPr>
              <a:t>L’aluminium: un levier clé de la transition énergétique  9/2023</a:t>
            </a:r>
          </a:p>
          <a:p>
            <a:pPr marL="0" indent="0">
              <a:buNone/>
            </a:pPr>
            <a:r>
              <a:rPr lang="fr-BE" sz="2200" b="1">
                <a:solidFill>
                  <a:schemeClr val="bg1"/>
                </a:solidFill>
              </a:rPr>
              <a:t>Christian LEROY, Director Innovation European Aluminium</a:t>
            </a:r>
            <a:endParaRPr lang="fr-BE" sz="2200" b="1" dirty="0">
              <a:solidFill>
                <a:schemeClr val="bg1"/>
              </a:solidFill>
            </a:endParaRPr>
          </a:p>
        </p:txBody>
      </p:sp>
      <p:sp>
        <p:nvSpPr>
          <p:cNvPr id="5" name="Espace réservé du numéro de diapositive 4">
            <a:extLst>
              <a:ext uri="{FF2B5EF4-FFF2-40B4-BE49-F238E27FC236}">
                <a16:creationId xmlns:a16="http://schemas.microsoft.com/office/drawing/2014/main" id="{A677786F-4060-A0C9-7E91-6F70435DB49D}"/>
              </a:ext>
            </a:extLst>
          </p:cNvPr>
          <p:cNvSpPr txBox="1">
            <a:spLocks/>
          </p:cNvSpPr>
          <p:nvPr/>
        </p:nvSpPr>
        <p:spPr>
          <a:xfrm>
            <a:off x="11796920" y="40997"/>
            <a:ext cx="333361"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216716-3AC1-4E85-B45B-3972F6048731}" type="slidenum">
              <a:rPr lang="fr-BE" sz="1800" smtClean="0">
                <a:solidFill>
                  <a:schemeClr val="bg1"/>
                </a:solidFill>
              </a:rPr>
              <a:pPr/>
              <a:t>9</a:t>
            </a:fld>
            <a:endParaRPr lang="fr-BE" sz="1800" dirty="0">
              <a:solidFill>
                <a:schemeClr val="bg1"/>
              </a:solidFill>
            </a:endParaRPr>
          </a:p>
        </p:txBody>
      </p:sp>
    </p:spTree>
    <p:extLst>
      <p:ext uri="{BB962C8B-B14F-4D97-AF65-F5344CB8AC3E}">
        <p14:creationId xmlns:p14="http://schemas.microsoft.com/office/powerpoint/2010/main" val="22463678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3451</Words>
  <Application>Microsoft Office PowerPoint</Application>
  <PresentationFormat>Grand écran</PresentationFormat>
  <Paragraphs>381</Paragraphs>
  <Slides>24</Slides>
  <Notes>18</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24</vt:i4>
      </vt:variant>
    </vt:vector>
  </HeadingPairs>
  <TitlesOfParts>
    <vt:vector size="29" baseType="lpstr">
      <vt:lpstr>Aptos</vt:lpstr>
      <vt:lpstr>Arial</vt:lpstr>
      <vt:lpstr>Calibri</vt:lpstr>
      <vt:lpstr>Calibri Light</vt:lpstr>
      <vt:lpstr>Thème Office</vt:lpstr>
      <vt:lpstr>Synthèse des DC SEII 2023-2025  Défis de la transition énergétique et de la décarbonation pour l’industrie.</vt:lpstr>
      <vt:lpstr>Decarbonization of energy intensive industries </vt:lpstr>
      <vt:lpstr> </vt:lpstr>
      <vt:lpstr>Carbon Neutral Steelmaking – Carl De MARE                                                                                               3b</vt:lpstr>
      <vt:lpstr>Comment l’industrie du verre et la RW comptent maintenir leur compétitivité respective dans le cadre de la transition énergétique 3/2023 Marc VAN DEN NESTE, former CTO AGC Flat Glass, DG ECOSYS </vt:lpstr>
      <vt:lpstr>Industrie du verre et Région Wallonne – Marc VAN DEN NESTE                                                                           5b</vt:lpstr>
      <vt:lpstr> </vt:lpstr>
      <vt:lpstr>Secteurs du ciment et de la chaux vers la neutralité Carbone – Bernard MATHIEU                                       7b           </vt:lpstr>
      <vt:lpstr>Présentation PowerPoint</vt:lpstr>
      <vt:lpstr>L’ Aluminium, un levier-clé de la transition énergétique – Christian LEROY                                                    9b           </vt:lpstr>
      <vt:lpstr>Le grand LEGO des éléments : comment rendre réels nos rêves technologiques ?  11/2023 Léopold DEMIDDELEER , ex VP R&amp;D Solvay, expert materials chemistry</vt:lpstr>
      <vt:lpstr>Le grand LEGO des éléments– Léopold DEMIDDELEER</vt:lpstr>
      <vt:lpstr>Le monde pétrolier et la transition énergétique   12/2023  Xavier LIMPENS &amp; Michel GOVAERTS , ex TotalEnergies </vt:lpstr>
      <vt:lpstr>Le monde pétrolier et la transition énergétique – Xavier LIMPENS &amp; Michel GOVAERTS </vt:lpstr>
      <vt:lpstr>Le Cuivre: matériau stratégique pour l’Europe et la transition énergétique Quentin de HULTS, DG International Copper Association ICA Europe 11/2024  </vt:lpstr>
      <vt:lpstr>UMICORE’s approach to manufacture low carbon footprint metals and products  12/2024 Wouter GHYOOT , VP Government Affairs UMICORE</vt:lpstr>
      <vt:lpstr>Présentation PowerPoint</vt:lpstr>
      <vt:lpstr>Regards de l’engineering sur les défis de la transition énergétique 2/2025 Anicet TOURE , Tractebel-Engie Strategy &amp; Innovation Manager </vt:lpstr>
      <vt:lpstr> Chimie &amp; Sciences de la Vie en Belgique: une industrie en transition 4/2025 Yves VERSCHUEREN , CEO ESSENSCIA , Fédération des secteurs de la Chimie et des Sciences de la vie  </vt:lpstr>
      <vt:lpstr> </vt:lpstr>
      <vt:lpstr>Tentative summary  and conclusions </vt:lpstr>
      <vt:lpstr>Présentation PowerPoint</vt:lpstr>
      <vt:lpstr> Decarbonization of the steel industry : recent cost estimates from the main plant builder Peter KINZEL &amp; Jihong JI , SMS-Group , Mönchengladbach (01/2025) </vt:lpstr>
      <vt:lpstr>Le Thorium, un élément  clé dans le futur ? 1/2024 Michèle HUART et Francesca CAROBENE , SOLVAY Thorium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BERNARD MAIRY</dc:creator>
  <cp:lastModifiedBy>Yves Ronsse</cp:lastModifiedBy>
  <cp:revision>250</cp:revision>
  <cp:lastPrinted>2025-10-20T10:40:29Z</cp:lastPrinted>
  <dcterms:created xsi:type="dcterms:W3CDTF">2025-08-30T08:59:05Z</dcterms:created>
  <dcterms:modified xsi:type="dcterms:W3CDTF">2026-04-14T09:14:47Z</dcterms:modified>
</cp:coreProperties>
</file>